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038" r:id="rId1"/>
  </p:sldMasterIdLst>
  <p:notesMasterIdLst>
    <p:notesMasterId r:id="rId9"/>
  </p:notesMasterIdLst>
  <p:handoutMasterIdLst>
    <p:handoutMasterId r:id="rId10"/>
  </p:handout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</p:sldIdLst>
  <p:sldSz cx="7562850" cy="10693400"/>
  <p:notesSz cx="7562850" cy="10693400"/>
  <p:defaultTextStyle>
    <a:defPPr>
      <a:defRPr lang="ru-RU"/>
    </a:defPPr>
    <a:lvl1pPr marL="0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0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9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8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7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97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57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16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75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A046D4C0-61DB-4AD4-AE63-5A8891E92ACF}">
          <p14:sldIdLst>
            <p14:sldId id="266"/>
            <p14:sldId id="267"/>
            <p14:sldId id="268"/>
            <p14:sldId id="269"/>
            <p14:sldId id="270"/>
            <p14:sldId id="271"/>
            <p14:sldId id="27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0000"/>
    <a:srgbClr val="A6AA90"/>
    <a:srgbClr val="BACA92"/>
    <a:srgbClr val="640000"/>
    <a:srgbClr val="009A46"/>
    <a:srgbClr val="006C31"/>
    <a:srgbClr val="A06F20"/>
    <a:srgbClr val="5A3F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6095" autoAdjust="0"/>
  </p:normalViewPr>
  <p:slideViewPr>
    <p:cSldViewPr>
      <p:cViewPr>
        <p:scale>
          <a:sx n="150" d="100"/>
          <a:sy n="150" d="100"/>
        </p:scale>
        <p:origin x="-1374" y="666"/>
      </p:cViewPr>
      <p:guideLst>
        <p:guide orient="horz" pos="4072"/>
        <p:guide pos="15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3221" y="-77"/>
      </p:cViewPr>
      <p:guideLst>
        <p:guide orient="horz" pos="3368"/>
        <p:guide pos="238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277310" cy="5342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284418" y="1"/>
            <a:ext cx="3276187" cy="5342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7B8D86-32F6-4A97-BABE-9AA0E8439117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10156936"/>
            <a:ext cx="3277310" cy="5342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284418" y="10156936"/>
            <a:ext cx="3276187" cy="5342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68BF92-3A9F-41C8-AFBD-2FF6D68AA6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781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277310" cy="5342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4418" y="1"/>
            <a:ext cx="3276187" cy="5342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9BDB6C-026A-4642-AB0F-ABA4A4C633CB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3788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6734" y="5079590"/>
            <a:ext cx="6049382" cy="481247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936"/>
            <a:ext cx="3277310" cy="5342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4418" y="10156936"/>
            <a:ext cx="3276187" cy="5342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71B78-74EB-4C34-A36E-12B09B59C6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065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60" algn="l" defTabSz="9143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319" algn="l" defTabSz="9143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478" algn="l" defTabSz="9143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637" algn="l" defTabSz="9143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797" algn="l" defTabSz="9143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957" algn="l" defTabSz="9143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00116" algn="l" defTabSz="9143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275" algn="l" defTabSz="9143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214" y="3321891"/>
            <a:ext cx="6428423" cy="2292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428" y="6059593"/>
            <a:ext cx="5293995" cy="273275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5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8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14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82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731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83067" y="428232"/>
            <a:ext cx="1701641" cy="912404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8143" y="428232"/>
            <a:ext cx="4978876" cy="912404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555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483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413" y="6871502"/>
            <a:ext cx="6428423" cy="212382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413" y="4532325"/>
            <a:ext cx="6428423" cy="2339181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43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87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3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7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1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86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0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147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562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8142" y="2495133"/>
            <a:ext cx="3340259" cy="705714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44449" y="2495133"/>
            <a:ext cx="3340259" cy="705714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033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143" y="2393645"/>
            <a:ext cx="3341572" cy="99755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435" indent="0">
              <a:buNone/>
              <a:defRPr sz="2300" b="1"/>
            </a:lvl2pPr>
            <a:lvl3pPr marL="1042870" indent="0">
              <a:buNone/>
              <a:defRPr sz="2100" b="1"/>
            </a:lvl3pPr>
            <a:lvl4pPr marL="1564304" indent="0">
              <a:buNone/>
              <a:defRPr sz="1800" b="1"/>
            </a:lvl4pPr>
            <a:lvl5pPr marL="2085738" indent="0">
              <a:buNone/>
              <a:defRPr sz="1800" b="1"/>
            </a:lvl5pPr>
            <a:lvl6pPr marL="2607174" indent="0">
              <a:buNone/>
              <a:defRPr sz="1800" b="1"/>
            </a:lvl6pPr>
            <a:lvl7pPr marL="3128609" indent="0">
              <a:buNone/>
              <a:defRPr sz="1800" b="1"/>
            </a:lvl7pPr>
            <a:lvl8pPr marL="3650044" indent="0">
              <a:buNone/>
              <a:defRPr sz="1800" b="1"/>
            </a:lvl8pPr>
            <a:lvl9pPr marL="4171479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8143" y="3391199"/>
            <a:ext cx="3341572" cy="616108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826" y="2393645"/>
            <a:ext cx="3342885" cy="99755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435" indent="0">
              <a:buNone/>
              <a:defRPr sz="2300" b="1"/>
            </a:lvl2pPr>
            <a:lvl3pPr marL="1042870" indent="0">
              <a:buNone/>
              <a:defRPr sz="2100" b="1"/>
            </a:lvl3pPr>
            <a:lvl4pPr marL="1564304" indent="0">
              <a:buNone/>
              <a:defRPr sz="1800" b="1"/>
            </a:lvl4pPr>
            <a:lvl5pPr marL="2085738" indent="0">
              <a:buNone/>
              <a:defRPr sz="1800" b="1"/>
            </a:lvl5pPr>
            <a:lvl6pPr marL="2607174" indent="0">
              <a:buNone/>
              <a:defRPr sz="1800" b="1"/>
            </a:lvl6pPr>
            <a:lvl7pPr marL="3128609" indent="0">
              <a:buNone/>
              <a:defRPr sz="1800" b="1"/>
            </a:lvl7pPr>
            <a:lvl8pPr marL="3650044" indent="0">
              <a:buNone/>
              <a:defRPr sz="1800" b="1"/>
            </a:lvl8pPr>
            <a:lvl9pPr marL="4171479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841826" y="3391199"/>
            <a:ext cx="3342885" cy="616108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029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535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790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145" y="425756"/>
            <a:ext cx="2488126" cy="1811937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6864" y="425761"/>
            <a:ext cx="4227843" cy="912652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145" y="2237695"/>
            <a:ext cx="2488126" cy="7314583"/>
          </a:xfrm>
        </p:spPr>
        <p:txBody>
          <a:bodyPr/>
          <a:lstStyle>
            <a:lvl1pPr marL="0" indent="0">
              <a:buNone/>
              <a:defRPr sz="1600"/>
            </a:lvl1pPr>
            <a:lvl2pPr marL="521435" indent="0">
              <a:buNone/>
              <a:defRPr sz="1400"/>
            </a:lvl2pPr>
            <a:lvl3pPr marL="1042870" indent="0">
              <a:buNone/>
              <a:defRPr sz="1100"/>
            </a:lvl3pPr>
            <a:lvl4pPr marL="1564304" indent="0">
              <a:buNone/>
              <a:defRPr sz="1000"/>
            </a:lvl4pPr>
            <a:lvl5pPr marL="2085738" indent="0">
              <a:buNone/>
              <a:defRPr sz="1000"/>
            </a:lvl5pPr>
            <a:lvl6pPr marL="2607174" indent="0">
              <a:buNone/>
              <a:defRPr sz="1000"/>
            </a:lvl6pPr>
            <a:lvl7pPr marL="3128609" indent="0">
              <a:buNone/>
              <a:defRPr sz="1000"/>
            </a:lvl7pPr>
            <a:lvl8pPr marL="3650044" indent="0">
              <a:buNone/>
              <a:defRPr sz="1000"/>
            </a:lvl8pPr>
            <a:lvl9pPr marL="417147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031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371" y="7485380"/>
            <a:ext cx="4537710" cy="88369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371" y="955476"/>
            <a:ext cx="4537710" cy="6416040"/>
          </a:xfrm>
        </p:spPr>
        <p:txBody>
          <a:bodyPr/>
          <a:lstStyle>
            <a:lvl1pPr marL="0" indent="0">
              <a:buNone/>
              <a:defRPr sz="3700"/>
            </a:lvl1pPr>
            <a:lvl2pPr marL="521435" indent="0">
              <a:buNone/>
              <a:defRPr sz="3200"/>
            </a:lvl2pPr>
            <a:lvl3pPr marL="1042870" indent="0">
              <a:buNone/>
              <a:defRPr sz="2700"/>
            </a:lvl3pPr>
            <a:lvl4pPr marL="1564304" indent="0">
              <a:buNone/>
              <a:defRPr sz="2300"/>
            </a:lvl4pPr>
            <a:lvl5pPr marL="2085738" indent="0">
              <a:buNone/>
              <a:defRPr sz="2300"/>
            </a:lvl5pPr>
            <a:lvl6pPr marL="2607174" indent="0">
              <a:buNone/>
              <a:defRPr sz="2300"/>
            </a:lvl6pPr>
            <a:lvl7pPr marL="3128609" indent="0">
              <a:buNone/>
              <a:defRPr sz="2300"/>
            </a:lvl7pPr>
            <a:lvl8pPr marL="3650044" indent="0">
              <a:buNone/>
              <a:defRPr sz="2300"/>
            </a:lvl8pPr>
            <a:lvl9pPr marL="4171479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371" y="8369071"/>
            <a:ext cx="4537710" cy="1254989"/>
          </a:xfrm>
        </p:spPr>
        <p:txBody>
          <a:bodyPr/>
          <a:lstStyle>
            <a:lvl1pPr marL="0" indent="0">
              <a:buNone/>
              <a:defRPr sz="1600"/>
            </a:lvl1pPr>
            <a:lvl2pPr marL="521435" indent="0">
              <a:buNone/>
              <a:defRPr sz="1400"/>
            </a:lvl2pPr>
            <a:lvl3pPr marL="1042870" indent="0">
              <a:buNone/>
              <a:defRPr sz="1100"/>
            </a:lvl3pPr>
            <a:lvl4pPr marL="1564304" indent="0">
              <a:buNone/>
              <a:defRPr sz="1000"/>
            </a:lvl4pPr>
            <a:lvl5pPr marL="2085738" indent="0">
              <a:buNone/>
              <a:defRPr sz="1000"/>
            </a:lvl5pPr>
            <a:lvl6pPr marL="2607174" indent="0">
              <a:buNone/>
              <a:defRPr sz="1000"/>
            </a:lvl6pPr>
            <a:lvl7pPr marL="3128609" indent="0">
              <a:buNone/>
              <a:defRPr sz="1000"/>
            </a:lvl7pPr>
            <a:lvl8pPr marL="3650044" indent="0">
              <a:buNone/>
              <a:defRPr sz="1000"/>
            </a:lvl8pPr>
            <a:lvl9pPr marL="417147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958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143" y="428237"/>
            <a:ext cx="6806565" cy="1782233"/>
          </a:xfrm>
          <a:prstGeom prst="rect">
            <a:avLst/>
          </a:prstGeom>
        </p:spPr>
        <p:txBody>
          <a:bodyPr vert="horz" lIns="104286" tIns="52144" rIns="104286" bIns="5214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143" y="2495133"/>
            <a:ext cx="6806565" cy="7057149"/>
          </a:xfrm>
          <a:prstGeom prst="rect">
            <a:avLst/>
          </a:prstGeom>
        </p:spPr>
        <p:txBody>
          <a:bodyPr vert="horz" lIns="104286" tIns="52144" rIns="104286" bIns="5214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144" y="9911200"/>
            <a:ext cx="1764665" cy="569325"/>
          </a:xfrm>
          <a:prstGeom prst="rect">
            <a:avLst/>
          </a:prstGeom>
        </p:spPr>
        <p:txBody>
          <a:bodyPr vert="horz" lIns="104286" tIns="52144" rIns="104286" bIns="5214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977" y="9911200"/>
            <a:ext cx="2394902" cy="569325"/>
          </a:xfrm>
          <a:prstGeom prst="rect">
            <a:avLst/>
          </a:prstGeom>
        </p:spPr>
        <p:txBody>
          <a:bodyPr vert="horz" lIns="104286" tIns="52144" rIns="104286" bIns="5214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20043" y="9911200"/>
            <a:ext cx="1764665" cy="569325"/>
          </a:xfrm>
          <a:prstGeom prst="rect">
            <a:avLst/>
          </a:prstGeom>
        </p:spPr>
        <p:txBody>
          <a:bodyPr vert="horz" lIns="104286" tIns="52144" rIns="104286" bIns="5214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0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</p:sldLayoutIdLst>
  <p:txStyles>
    <p:titleStyle>
      <a:lvl1pPr algn="ctr" defTabSz="104287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077" indent="-391077" algn="l" defTabSz="1042870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331" indent="-325898" algn="l" defTabSz="104287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586" indent="-260717" algn="l" defTabSz="10428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022" indent="-260717" algn="l" defTabSz="1042870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456" indent="-260717" algn="l" defTabSz="1042870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7891" indent="-260717" algn="l" defTabSz="104287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326" indent="-260717" algn="l" defTabSz="104287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759" indent="-260717" algn="l" defTabSz="104287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196" indent="-260717" algn="l" defTabSz="104287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287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435" algn="l" defTabSz="104287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870" algn="l" defTabSz="104287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304" algn="l" defTabSz="104287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738" algn="l" defTabSz="104287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174" algn="l" defTabSz="104287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609" algn="l" defTabSz="104287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044" algn="l" defTabSz="104287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1479" algn="l" defTabSz="104287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0.png"/><Relationship Id="rId4" Type="http://schemas.openxmlformats.org/officeDocument/2006/relationships/image" Target="../media/image5.jpe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3.png"/><Relationship Id="rId7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11.pn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3.pn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34.png"/><Relationship Id="rId5" Type="http://schemas.openxmlformats.org/officeDocument/2006/relationships/image" Target="../media/image26.png"/><Relationship Id="rId10" Type="http://schemas.openxmlformats.org/officeDocument/2006/relationships/image" Target="../media/image33.png"/><Relationship Id="rId4" Type="http://schemas.openxmlformats.org/officeDocument/2006/relationships/image" Target="../media/image25.pn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3.png"/><Relationship Id="rId7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1.png"/><Relationship Id="rId10" Type="http://schemas.openxmlformats.org/officeDocument/2006/relationships/image" Target="../media/image39.png"/><Relationship Id="rId4" Type="http://schemas.openxmlformats.org/officeDocument/2006/relationships/image" Target="../media/image25.pn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65735" y="5918480"/>
            <a:ext cx="3657600" cy="37490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3825" y="1308100"/>
            <a:ext cx="4419600" cy="31143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5425" y="406399"/>
            <a:ext cx="4343399" cy="330201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РЕАЛИЗОВАННЫЕ ПРОЕКТЫ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D2B7058-D06B-4C1E-92FB-ED11C31EE4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202" y="0"/>
            <a:ext cx="1143000" cy="1143000"/>
          </a:xfrm>
          <a:prstGeom prst="rect">
            <a:avLst/>
          </a:prstGeom>
        </p:spPr>
      </p:pic>
      <p:sp>
        <p:nvSpPr>
          <p:cNvPr id="12" name="object 2"/>
          <p:cNvSpPr txBox="1">
            <a:spLocks/>
          </p:cNvSpPr>
          <p:nvPr/>
        </p:nvSpPr>
        <p:spPr>
          <a:xfrm>
            <a:off x="200025" y="914732"/>
            <a:ext cx="3429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400" b="1" i="1" spc="-15" dirty="0" smtClean="0">
                <a:solidFill>
                  <a:srgbClr val="C00000"/>
                </a:solidFill>
              </a:rPr>
              <a:t>1. ЕЛЕНА (КАЗАНЬ)</a:t>
            </a:r>
            <a:endParaRPr lang="ru-RU" sz="1400" b="1" i="1" spc="-15" dirty="0">
              <a:solidFill>
                <a:srgbClr val="C0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025" y="1371600"/>
            <a:ext cx="476250" cy="447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2"/>
          <p:cNvSpPr txBox="1">
            <a:spLocks/>
          </p:cNvSpPr>
          <p:nvPr/>
        </p:nvSpPr>
        <p:spPr>
          <a:xfrm>
            <a:off x="5276850" y="1371600"/>
            <a:ext cx="228600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</a:t>
            </a:r>
            <a:r>
              <a:rPr lang="ru-RU" sz="1100" i="1" spc="-15" smtClean="0">
                <a:latin typeface="Arial" pitchFamily="34" charset="0"/>
                <a:cs typeface="Arial" pitchFamily="34" charset="0"/>
              </a:rPr>
              <a:t>– декоративная </a:t>
            </a: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облицовка Пенька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bject 2"/>
          <p:cNvSpPr txBox="1">
            <a:spLocks/>
          </p:cNvSpPr>
          <p:nvPr/>
        </p:nvSpPr>
        <p:spPr>
          <a:xfrm>
            <a:off x="5326380" y="2057043"/>
            <a:ext cx="228600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Цоколь– отделка Латунь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ject 2"/>
          <p:cNvSpPr txBox="1">
            <a:spLocks/>
          </p:cNvSpPr>
          <p:nvPr/>
        </p:nvSpPr>
        <p:spPr>
          <a:xfrm>
            <a:off x="4792667" y="3060700"/>
            <a:ext cx="2710816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Модель кухни </a:t>
            </a:r>
            <a:r>
              <a:rPr lang="en-US" sz="1000" b="1" u="sng" spc="-15" dirty="0" smtClean="0">
                <a:latin typeface="Arial" pitchFamily="34" charset="0"/>
                <a:cs typeface="Arial" pitchFamily="34" charset="0"/>
              </a:rPr>
              <a:t>DELINEA (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ф-ка </a:t>
            </a:r>
            <a:r>
              <a:rPr lang="en-US" sz="1000" b="1" i="1" u="sng" spc="-15" dirty="0" smtClean="0">
                <a:latin typeface="Arial" pitchFamily="34" charset="0"/>
                <a:cs typeface="Arial" pitchFamily="34" charset="0"/>
              </a:rPr>
              <a:t>SCAVOLINI</a:t>
            </a:r>
            <a:r>
              <a:rPr lang="ru-RU" sz="1000" b="1" i="1" u="sng" spc="-15" dirty="0" smtClean="0">
                <a:latin typeface="Arial" pitchFamily="34" charset="0"/>
                <a:cs typeface="Arial" pitchFamily="34" charset="0"/>
              </a:rPr>
              <a:t>, Италия)</a:t>
            </a:r>
          </a:p>
          <a:p>
            <a:pPr marL="12700">
              <a:spcBef>
                <a:spcPts val="100"/>
              </a:spcBef>
            </a:pPr>
            <a:r>
              <a:rPr lang="ru-RU" sz="1000" spc="-15" dirty="0" smtClean="0">
                <a:latin typeface="Arial" pitchFamily="34" charset="0"/>
                <a:cs typeface="Arial" pitchFamily="34" charset="0"/>
              </a:rPr>
              <a:t>Дата проекта: Октябрь 2025</a:t>
            </a:r>
            <a:endParaRPr lang="ru-RU" sz="10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bject 2"/>
          <p:cNvSpPr txBox="1">
            <a:spLocks/>
          </p:cNvSpPr>
          <p:nvPr/>
        </p:nvSpPr>
        <p:spPr>
          <a:xfrm>
            <a:off x="4803647" y="3670300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Размер: 3</a:t>
            </a:r>
            <a:r>
              <a:rPr lang="en-US" sz="1100" spc="-15" dirty="0" smtClean="0">
                <a:latin typeface="Arial" pitchFamily="34" charset="0"/>
                <a:cs typeface="Arial" pitchFamily="34" charset="0"/>
              </a:rPr>
              <a:t>530*373</a:t>
            </a: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0 мм</a:t>
            </a:r>
            <a:endParaRPr lang="ru-RU" sz="11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bject 2"/>
          <p:cNvSpPr txBox="1">
            <a:spLocks/>
          </p:cNvSpPr>
          <p:nvPr/>
        </p:nvSpPr>
        <p:spPr>
          <a:xfrm>
            <a:off x="4804409" y="3898900"/>
            <a:ext cx="2710816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проекта (без стоимости столешницы и техники) : </a:t>
            </a:r>
            <a:r>
              <a:rPr lang="en-US" sz="1100" b="1" i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1100" b="1" i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b="1" i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517</a:t>
            </a:r>
            <a:r>
              <a:rPr lang="ru-RU" sz="1100" b="1" i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b="1" i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1100" b="1" i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00руб</a:t>
            </a:r>
            <a:endParaRPr lang="ru-RU" sz="1100" b="1" i="1" spc="-15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bject 2"/>
          <p:cNvSpPr txBox="1">
            <a:spLocks/>
          </p:cNvSpPr>
          <p:nvPr/>
        </p:nvSpPr>
        <p:spPr>
          <a:xfrm>
            <a:off x="4804409" y="4339063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погонного метра : </a:t>
            </a:r>
            <a:r>
              <a:rPr lang="en-US" sz="1100" b="1" i="1" spc="-15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228</a:t>
            </a:r>
            <a:r>
              <a:rPr lang="ru-RU" sz="1100" b="1" i="1" spc="-15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b="1" i="1" spc="-15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1100" b="1" i="1" spc="-15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00 </a:t>
            </a:r>
            <a:r>
              <a:rPr lang="ru-RU" sz="1100" b="1" i="1" spc="-15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2"/>
          <p:cNvSpPr txBox="1">
            <a:spLocks/>
          </p:cNvSpPr>
          <p:nvPr/>
        </p:nvSpPr>
        <p:spPr>
          <a:xfrm>
            <a:off x="187958" y="5458295"/>
            <a:ext cx="3429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400" b="1" i="1" spc="-15" dirty="0" smtClean="0">
                <a:solidFill>
                  <a:srgbClr val="C00000"/>
                </a:solidFill>
              </a:rPr>
              <a:t>2. МАКСИМ (КАЗАНЬ)</a:t>
            </a:r>
            <a:endParaRPr lang="ru-RU" sz="1400" b="1" i="1" spc="-15" dirty="0">
              <a:solidFill>
                <a:srgbClr val="C0000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03" y="5985237"/>
            <a:ext cx="3529334" cy="361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379" y="5984221"/>
            <a:ext cx="492431" cy="466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object 2"/>
          <p:cNvSpPr txBox="1">
            <a:spLocks/>
          </p:cNvSpPr>
          <p:nvPr/>
        </p:nvSpPr>
        <p:spPr>
          <a:xfrm>
            <a:off x="5260086" y="5955265"/>
            <a:ext cx="2286000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 декоративная </a:t>
            </a:r>
            <a:r>
              <a:rPr lang="ru-RU" sz="1100" i="1" spc="-15" dirty="0">
                <a:latin typeface="Arial" pitchFamily="34" charset="0"/>
                <a:cs typeface="Arial" pitchFamily="34" charset="0"/>
              </a:rPr>
              <a:t>облицовка Шалфей</a:t>
            </a:r>
          </a:p>
          <a:p>
            <a:pPr marL="12700">
              <a:spcBef>
                <a:spcPts val="100"/>
              </a:spcBef>
            </a:pPr>
            <a:endParaRPr lang="ru-RU" sz="1000" spc="-15" dirty="0" smtClean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155" y="6643940"/>
            <a:ext cx="479655" cy="466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object 2"/>
          <p:cNvSpPr txBox="1">
            <a:spLocks/>
          </p:cNvSpPr>
          <p:nvPr/>
        </p:nvSpPr>
        <p:spPr>
          <a:xfrm>
            <a:off x="5260086" y="6643940"/>
            <a:ext cx="2286000" cy="530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 декоративная </a:t>
            </a:r>
            <a:r>
              <a:rPr lang="ru-RU" sz="1100" i="1" spc="-15" dirty="0">
                <a:latin typeface="Arial" pitchFamily="34" charset="0"/>
                <a:cs typeface="Arial" pitchFamily="34" charset="0"/>
              </a:rPr>
              <a:t>облицовка </a:t>
            </a:r>
            <a:endParaRPr lang="en-US" sz="1100" i="1" spc="-15" dirty="0" smtClean="0">
              <a:latin typeface="Arial" pitchFamily="34" charset="0"/>
              <a:cs typeface="Arial" pitchFamily="34" charset="0"/>
            </a:endParaRPr>
          </a:p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Дуб </a:t>
            </a:r>
            <a:r>
              <a:rPr lang="en-US" sz="1100" i="1" spc="-15" dirty="0" smtClean="0">
                <a:latin typeface="Arial" pitchFamily="34" charset="0"/>
                <a:cs typeface="Arial" pitchFamily="34" charset="0"/>
              </a:rPr>
              <a:t>LAND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  <a:p>
            <a:pPr marL="12700">
              <a:spcBef>
                <a:spcPts val="100"/>
              </a:spcBef>
            </a:pPr>
            <a:endParaRPr lang="ru-RU" sz="1000" spc="-15" dirty="0" smtClean="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156" y="7260144"/>
            <a:ext cx="479654" cy="44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object 2"/>
          <p:cNvSpPr txBox="1">
            <a:spLocks/>
          </p:cNvSpPr>
          <p:nvPr/>
        </p:nvSpPr>
        <p:spPr>
          <a:xfrm>
            <a:off x="5248275" y="7263280"/>
            <a:ext cx="228600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Цоколь– отделка Сталь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object 2"/>
          <p:cNvSpPr txBox="1">
            <a:spLocks/>
          </p:cNvSpPr>
          <p:nvPr/>
        </p:nvSpPr>
        <p:spPr>
          <a:xfrm>
            <a:off x="4683379" y="7875855"/>
            <a:ext cx="2710816" cy="5027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Модель кухни </a:t>
            </a:r>
            <a:r>
              <a:rPr lang="en-US" sz="1000" b="1" u="sng" spc="-15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1000" b="1" u="sng" spc="-15" dirty="0" smtClean="0">
                <a:latin typeface="Arial" pitchFamily="34" charset="0"/>
                <a:cs typeface="Arial" pitchFamily="34" charset="0"/>
              </a:rPr>
              <a:t>MODA (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ф-ка </a:t>
            </a:r>
            <a:r>
              <a:rPr lang="en-US" sz="1000" b="1" i="1" u="sng" spc="-15" dirty="0" smtClean="0">
                <a:latin typeface="Arial" pitchFamily="34" charset="0"/>
                <a:cs typeface="Arial" pitchFamily="34" charset="0"/>
              </a:rPr>
              <a:t>SCAVOLINI</a:t>
            </a:r>
            <a:r>
              <a:rPr lang="ru-RU" sz="1000" b="1" i="1" u="sng" spc="-15" dirty="0" smtClean="0">
                <a:latin typeface="Arial" pitchFamily="34" charset="0"/>
                <a:cs typeface="Arial" pitchFamily="34" charset="0"/>
              </a:rPr>
              <a:t>, Италия)</a:t>
            </a:r>
          </a:p>
          <a:p>
            <a:pPr marL="12700">
              <a:spcBef>
                <a:spcPts val="100"/>
              </a:spcBef>
            </a:pPr>
            <a:r>
              <a:rPr lang="ru-RU" sz="1000" spc="-15" dirty="0" smtClean="0">
                <a:latin typeface="Arial" pitchFamily="34" charset="0"/>
                <a:cs typeface="Arial" pitchFamily="34" charset="0"/>
              </a:rPr>
              <a:t>Дата проекта: Июль 2025</a:t>
            </a:r>
            <a:endParaRPr lang="ru-RU" sz="10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object 2"/>
          <p:cNvSpPr txBox="1">
            <a:spLocks/>
          </p:cNvSpPr>
          <p:nvPr/>
        </p:nvSpPr>
        <p:spPr>
          <a:xfrm>
            <a:off x="4683379" y="8554256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Размер </a:t>
            </a:r>
            <a:r>
              <a:rPr lang="ru-RU" sz="1100" spc="-15" dirty="0">
                <a:latin typeface="Arial" pitchFamily="34" charset="0"/>
                <a:cs typeface="Arial" pitchFamily="34" charset="0"/>
              </a:rPr>
              <a:t>2660*2350</a:t>
            </a: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 мм</a:t>
            </a:r>
            <a:endParaRPr lang="ru-RU" sz="11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object 2"/>
          <p:cNvSpPr txBox="1">
            <a:spLocks/>
          </p:cNvSpPr>
          <p:nvPr/>
        </p:nvSpPr>
        <p:spPr>
          <a:xfrm>
            <a:off x="4695825" y="8831860"/>
            <a:ext cx="2710816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проекта (без стоимости столешницы и техники) : </a:t>
            </a:r>
            <a:r>
              <a:rPr lang="ru-RU" sz="1100" b="1" i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883 800руб</a:t>
            </a:r>
            <a:endParaRPr lang="ru-RU" sz="1100" b="1" i="1" spc="-15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object 2"/>
          <p:cNvSpPr txBox="1">
            <a:spLocks/>
          </p:cNvSpPr>
          <p:nvPr/>
        </p:nvSpPr>
        <p:spPr>
          <a:xfrm>
            <a:off x="4697426" y="9315387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погонного метра : </a:t>
            </a:r>
            <a:r>
              <a:rPr lang="ru-RU" sz="1100" b="1" i="1" spc="-15" dirty="0" smtClean="0">
                <a:solidFill>
                  <a:srgbClr val="C40000"/>
                </a:solidFill>
                <a:latin typeface="Arial" pitchFamily="34" charset="0"/>
                <a:cs typeface="Arial" pitchFamily="34" charset="0"/>
              </a:rPr>
              <a:t>200 000 </a:t>
            </a:r>
            <a:r>
              <a:rPr lang="ru-RU" sz="1100" b="1" i="1" spc="-15" dirty="0" err="1" smtClean="0">
                <a:solidFill>
                  <a:srgbClr val="C40000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rgbClr val="C4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87958" y="571500"/>
            <a:ext cx="1993267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00025" y="9994900"/>
            <a:ext cx="70866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23825" y="4965700"/>
            <a:ext cx="70866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21" y="1420140"/>
            <a:ext cx="4291807" cy="291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630" y="2049284"/>
            <a:ext cx="485775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076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65735" y="5918481"/>
            <a:ext cx="4286250" cy="27048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3825" y="1308101"/>
            <a:ext cx="4343400" cy="2667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5425" y="406399"/>
            <a:ext cx="4343399" cy="330201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РЕАЛИЗОВАННЫЕ ПРОЕКТЫ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D2B7058-D06B-4C1E-92FB-ED11C31EE4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202" y="0"/>
            <a:ext cx="1143000" cy="1143000"/>
          </a:xfrm>
          <a:prstGeom prst="rect">
            <a:avLst/>
          </a:prstGeom>
        </p:spPr>
      </p:pic>
      <p:sp>
        <p:nvSpPr>
          <p:cNvPr id="12" name="object 2"/>
          <p:cNvSpPr txBox="1">
            <a:spLocks/>
          </p:cNvSpPr>
          <p:nvPr/>
        </p:nvSpPr>
        <p:spPr>
          <a:xfrm>
            <a:off x="200025" y="914732"/>
            <a:ext cx="3429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1400" b="1" i="1" spc="-15" dirty="0">
                <a:solidFill>
                  <a:srgbClr val="C00000"/>
                </a:solidFill>
              </a:rPr>
              <a:t>3</a:t>
            </a:r>
            <a:r>
              <a:rPr lang="ru-RU" sz="1400" b="1" i="1" spc="-15" dirty="0" smtClean="0">
                <a:solidFill>
                  <a:srgbClr val="C00000"/>
                </a:solidFill>
              </a:rPr>
              <a:t>. ДИЛЯРА (КАЗАНЬ)</a:t>
            </a:r>
            <a:endParaRPr lang="ru-RU" sz="1400" b="1" i="1" spc="-15" dirty="0">
              <a:solidFill>
                <a:srgbClr val="C00000"/>
              </a:solidFill>
            </a:endParaRPr>
          </a:p>
        </p:txBody>
      </p:sp>
      <p:sp>
        <p:nvSpPr>
          <p:cNvPr id="15" name="object 2"/>
          <p:cNvSpPr txBox="1">
            <a:spLocks/>
          </p:cNvSpPr>
          <p:nvPr/>
        </p:nvSpPr>
        <p:spPr>
          <a:xfrm>
            <a:off x="5228463" y="1371600"/>
            <a:ext cx="228600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–лак матовый Серая цапля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bject 2"/>
          <p:cNvSpPr txBox="1">
            <a:spLocks/>
          </p:cNvSpPr>
          <p:nvPr/>
        </p:nvSpPr>
        <p:spPr>
          <a:xfrm>
            <a:off x="5276850" y="2499875"/>
            <a:ext cx="228600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Цоколь– отделка Бронза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ject 2"/>
          <p:cNvSpPr txBox="1">
            <a:spLocks/>
          </p:cNvSpPr>
          <p:nvPr/>
        </p:nvSpPr>
        <p:spPr>
          <a:xfrm>
            <a:off x="4792667" y="3060700"/>
            <a:ext cx="2710816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Модель кухни </a:t>
            </a:r>
            <a:r>
              <a:rPr lang="en-US" sz="1000" b="1" u="sng" spc="-15" dirty="0" smtClean="0">
                <a:latin typeface="Arial" pitchFamily="34" charset="0"/>
                <a:cs typeface="Arial" pitchFamily="34" charset="0"/>
              </a:rPr>
              <a:t>BOXI+POETICA (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ф-ка </a:t>
            </a:r>
            <a:r>
              <a:rPr lang="en-US" sz="1000" b="1" i="1" u="sng" spc="-15" dirty="0" smtClean="0">
                <a:latin typeface="Arial" pitchFamily="34" charset="0"/>
                <a:cs typeface="Arial" pitchFamily="34" charset="0"/>
              </a:rPr>
              <a:t>SCAVOLINI</a:t>
            </a:r>
            <a:r>
              <a:rPr lang="ru-RU" sz="1000" b="1" i="1" u="sng" spc="-15" dirty="0" smtClean="0">
                <a:latin typeface="Arial" pitchFamily="34" charset="0"/>
                <a:cs typeface="Arial" pitchFamily="34" charset="0"/>
              </a:rPr>
              <a:t>, Италия)</a:t>
            </a:r>
          </a:p>
          <a:p>
            <a:pPr marL="12700">
              <a:spcBef>
                <a:spcPts val="100"/>
              </a:spcBef>
            </a:pPr>
            <a:r>
              <a:rPr lang="ru-RU" sz="1000" spc="-15" dirty="0" smtClean="0">
                <a:latin typeface="Arial" pitchFamily="34" charset="0"/>
                <a:cs typeface="Arial" pitchFamily="34" charset="0"/>
              </a:rPr>
              <a:t>Дата проекта: Июнь 2025</a:t>
            </a:r>
            <a:endParaRPr lang="ru-RU" sz="10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bject 2"/>
          <p:cNvSpPr txBox="1">
            <a:spLocks/>
          </p:cNvSpPr>
          <p:nvPr/>
        </p:nvSpPr>
        <p:spPr>
          <a:xfrm>
            <a:off x="4803647" y="3670300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Размер: 2000+2720 мм</a:t>
            </a:r>
            <a:endParaRPr lang="ru-RU" sz="11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bject 2"/>
          <p:cNvSpPr txBox="1">
            <a:spLocks/>
          </p:cNvSpPr>
          <p:nvPr/>
        </p:nvSpPr>
        <p:spPr>
          <a:xfrm>
            <a:off x="4804409" y="3898900"/>
            <a:ext cx="2710816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проекта (без стоимости столешницы и техники) : </a:t>
            </a:r>
            <a:r>
              <a:rPr lang="ru-RU" sz="1100" b="1" i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1 377 900руб</a:t>
            </a:r>
            <a:endParaRPr lang="ru-RU" sz="1100" b="1" i="1" spc="-15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bject 2"/>
          <p:cNvSpPr txBox="1">
            <a:spLocks/>
          </p:cNvSpPr>
          <p:nvPr/>
        </p:nvSpPr>
        <p:spPr>
          <a:xfrm>
            <a:off x="4804409" y="4339063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погонного метра : </a:t>
            </a:r>
            <a:r>
              <a:rPr lang="en-US" sz="1100" b="1" i="1" spc="-15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1100" b="1" i="1" spc="-15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92 000 </a:t>
            </a:r>
            <a:r>
              <a:rPr lang="ru-RU" sz="1100" b="1" i="1" spc="-15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2"/>
          <p:cNvSpPr txBox="1">
            <a:spLocks/>
          </p:cNvSpPr>
          <p:nvPr/>
        </p:nvSpPr>
        <p:spPr>
          <a:xfrm>
            <a:off x="187958" y="5458295"/>
            <a:ext cx="3429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400" b="1" i="1" spc="-15" dirty="0">
                <a:solidFill>
                  <a:srgbClr val="C00000"/>
                </a:solidFill>
              </a:rPr>
              <a:t>4</a:t>
            </a:r>
            <a:r>
              <a:rPr lang="ru-RU" sz="1400" b="1" i="1" spc="-15" dirty="0" smtClean="0">
                <a:solidFill>
                  <a:srgbClr val="C00000"/>
                </a:solidFill>
              </a:rPr>
              <a:t>. ЕКАТЕРИНА  (КАЗАНЬ)</a:t>
            </a:r>
            <a:endParaRPr lang="ru-RU" sz="1400" b="1" i="1" spc="-15" dirty="0">
              <a:solidFill>
                <a:srgbClr val="C00000"/>
              </a:solidFill>
            </a:endParaRPr>
          </a:p>
        </p:txBody>
      </p:sp>
      <p:sp>
        <p:nvSpPr>
          <p:cNvPr id="29" name="object 2"/>
          <p:cNvSpPr txBox="1">
            <a:spLocks/>
          </p:cNvSpPr>
          <p:nvPr/>
        </p:nvSpPr>
        <p:spPr>
          <a:xfrm>
            <a:off x="5260086" y="5955265"/>
            <a:ext cx="2286000" cy="348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 лак матовый Песочный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  <a:p>
            <a:pPr marL="12700">
              <a:spcBef>
                <a:spcPts val="100"/>
              </a:spcBef>
            </a:pPr>
            <a:endParaRPr lang="ru-RU" sz="1000" spc="-15" dirty="0" smtClean="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261" y="6565900"/>
            <a:ext cx="479654" cy="44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object 2"/>
          <p:cNvSpPr txBox="1">
            <a:spLocks/>
          </p:cNvSpPr>
          <p:nvPr/>
        </p:nvSpPr>
        <p:spPr>
          <a:xfrm>
            <a:off x="5272532" y="6574161"/>
            <a:ext cx="228600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Цоколь– отделка Сталь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object 2"/>
          <p:cNvSpPr txBox="1">
            <a:spLocks/>
          </p:cNvSpPr>
          <p:nvPr/>
        </p:nvSpPr>
        <p:spPr>
          <a:xfrm>
            <a:off x="4683379" y="7875855"/>
            <a:ext cx="2710816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Модель кухни </a:t>
            </a:r>
            <a:r>
              <a:rPr lang="en-US" sz="1000" b="1" u="sng" spc="-15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1000" b="1" u="sng" spc="-15" dirty="0" smtClean="0">
                <a:latin typeface="Arial" pitchFamily="34" charset="0"/>
                <a:cs typeface="Arial" pitchFamily="34" charset="0"/>
              </a:rPr>
              <a:t>COLONY (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ф-ка </a:t>
            </a:r>
            <a:r>
              <a:rPr lang="en-US" sz="1000" b="1" i="1" u="sng" spc="-15" dirty="0" smtClean="0">
                <a:latin typeface="Arial" pitchFamily="34" charset="0"/>
                <a:cs typeface="Arial" pitchFamily="34" charset="0"/>
              </a:rPr>
              <a:t>SCAVOLINI</a:t>
            </a:r>
            <a:r>
              <a:rPr lang="ru-RU" sz="1000" b="1" i="1" u="sng" spc="-15" dirty="0" smtClean="0">
                <a:latin typeface="Arial" pitchFamily="34" charset="0"/>
                <a:cs typeface="Arial" pitchFamily="34" charset="0"/>
              </a:rPr>
              <a:t>, Италия)</a:t>
            </a:r>
          </a:p>
          <a:p>
            <a:pPr marL="12700">
              <a:spcBef>
                <a:spcPts val="100"/>
              </a:spcBef>
            </a:pPr>
            <a:r>
              <a:rPr lang="ru-RU" sz="1000" spc="-15" dirty="0" smtClean="0">
                <a:latin typeface="Arial" pitchFamily="34" charset="0"/>
                <a:cs typeface="Arial" pitchFamily="34" charset="0"/>
              </a:rPr>
              <a:t>Дата проекта: Январь 2025</a:t>
            </a:r>
            <a:endParaRPr lang="ru-RU" sz="10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object 2"/>
          <p:cNvSpPr txBox="1">
            <a:spLocks/>
          </p:cNvSpPr>
          <p:nvPr/>
        </p:nvSpPr>
        <p:spPr>
          <a:xfrm>
            <a:off x="4683379" y="8554256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Размер : 4 850 мм</a:t>
            </a:r>
            <a:endParaRPr lang="ru-RU" sz="11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object 2"/>
          <p:cNvSpPr txBox="1">
            <a:spLocks/>
          </p:cNvSpPr>
          <p:nvPr/>
        </p:nvSpPr>
        <p:spPr>
          <a:xfrm>
            <a:off x="4695825" y="8831860"/>
            <a:ext cx="2710816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проекта (без стоимости столешницы и техники) : </a:t>
            </a:r>
            <a:r>
              <a:rPr lang="ru-RU" sz="1100" b="1" i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1 045 700 </a:t>
            </a:r>
            <a:r>
              <a:rPr lang="ru-RU" sz="1100" b="1" i="1" spc="-15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object 2"/>
          <p:cNvSpPr txBox="1">
            <a:spLocks/>
          </p:cNvSpPr>
          <p:nvPr/>
        </p:nvSpPr>
        <p:spPr>
          <a:xfrm>
            <a:off x="4697426" y="9315387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погонного метра : </a:t>
            </a:r>
            <a:r>
              <a:rPr lang="ru-RU" sz="1100" b="1" i="1" spc="-15" dirty="0" smtClean="0">
                <a:solidFill>
                  <a:srgbClr val="C40000"/>
                </a:solidFill>
                <a:latin typeface="Arial" pitchFamily="34" charset="0"/>
                <a:cs typeface="Arial" pitchFamily="34" charset="0"/>
              </a:rPr>
              <a:t>215 600 </a:t>
            </a:r>
            <a:r>
              <a:rPr lang="ru-RU" sz="1100" b="1" i="1" spc="-15" dirty="0" err="1" smtClean="0">
                <a:solidFill>
                  <a:srgbClr val="C40000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rgbClr val="C4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87958" y="571500"/>
            <a:ext cx="1993267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00025" y="9994900"/>
            <a:ext cx="70866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23825" y="4965700"/>
            <a:ext cx="70866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18" y="1342390"/>
            <a:ext cx="4287067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227" y="1371600"/>
            <a:ext cx="479654" cy="44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426" y="1917700"/>
            <a:ext cx="484455" cy="454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object 2"/>
          <p:cNvSpPr txBox="1">
            <a:spLocks/>
          </p:cNvSpPr>
          <p:nvPr/>
        </p:nvSpPr>
        <p:spPr>
          <a:xfrm>
            <a:off x="5250053" y="1904729"/>
            <a:ext cx="228600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–шпон Орех </a:t>
            </a:r>
            <a:r>
              <a:rPr lang="en-US" sz="1100" i="1" spc="-15" dirty="0" smtClean="0">
                <a:latin typeface="Arial" pitchFamily="34" charset="0"/>
                <a:cs typeface="Arial" pitchFamily="34" charset="0"/>
              </a:rPr>
              <a:t>PECAN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868" y="2496959"/>
            <a:ext cx="481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4" y="5971394"/>
            <a:ext cx="4177474" cy="2598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891" y="5993619"/>
            <a:ext cx="460134" cy="419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654" y="5993620"/>
            <a:ext cx="469261" cy="45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364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65735" y="5918481"/>
            <a:ext cx="4286250" cy="24000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9714" y="1308100"/>
            <a:ext cx="3714111" cy="304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5425" y="406399"/>
            <a:ext cx="4343399" cy="330201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РЕАЛИЗОВАННЫЕ ПРОЕКТЫ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D2B7058-D06B-4C1E-92FB-ED11C31EE4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202" y="0"/>
            <a:ext cx="1143000" cy="1143000"/>
          </a:xfrm>
          <a:prstGeom prst="rect">
            <a:avLst/>
          </a:prstGeom>
        </p:spPr>
      </p:pic>
      <p:sp>
        <p:nvSpPr>
          <p:cNvPr id="12" name="object 2"/>
          <p:cNvSpPr txBox="1">
            <a:spLocks/>
          </p:cNvSpPr>
          <p:nvPr/>
        </p:nvSpPr>
        <p:spPr>
          <a:xfrm>
            <a:off x="200025" y="914732"/>
            <a:ext cx="3429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400" b="1" i="1" spc="-15" dirty="0">
                <a:solidFill>
                  <a:srgbClr val="C00000"/>
                </a:solidFill>
              </a:rPr>
              <a:t>5</a:t>
            </a:r>
            <a:r>
              <a:rPr lang="ru-RU" sz="1400" b="1" i="1" spc="-15" dirty="0" smtClean="0">
                <a:solidFill>
                  <a:srgbClr val="C00000"/>
                </a:solidFill>
              </a:rPr>
              <a:t>. ЖАННА (КАЗАНЬ)</a:t>
            </a:r>
            <a:endParaRPr lang="ru-RU" sz="1400" b="1" i="1" spc="-15" dirty="0">
              <a:solidFill>
                <a:srgbClr val="C00000"/>
              </a:solidFill>
            </a:endParaRPr>
          </a:p>
        </p:txBody>
      </p:sp>
      <p:sp>
        <p:nvSpPr>
          <p:cNvPr id="15" name="object 2"/>
          <p:cNvSpPr txBox="1">
            <a:spLocks/>
          </p:cNvSpPr>
          <p:nvPr/>
        </p:nvSpPr>
        <p:spPr>
          <a:xfrm>
            <a:off x="5228463" y="1371600"/>
            <a:ext cx="228600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–декоративная облицовка Джут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bject 2"/>
          <p:cNvSpPr txBox="1">
            <a:spLocks/>
          </p:cNvSpPr>
          <p:nvPr/>
        </p:nvSpPr>
        <p:spPr>
          <a:xfrm>
            <a:off x="5284851" y="2504421"/>
            <a:ext cx="228600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Цоколь– отделка Титан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ject 2"/>
          <p:cNvSpPr txBox="1">
            <a:spLocks/>
          </p:cNvSpPr>
          <p:nvPr/>
        </p:nvSpPr>
        <p:spPr>
          <a:xfrm>
            <a:off x="4708261" y="3060699"/>
            <a:ext cx="2710816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Модель кухни </a:t>
            </a:r>
            <a:r>
              <a:rPr lang="en-US" sz="1000" b="1" u="sng" spc="-15" dirty="0" smtClean="0">
                <a:latin typeface="Arial" pitchFamily="34" charset="0"/>
                <a:cs typeface="Arial" pitchFamily="34" charset="0"/>
              </a:rPr>
              <a:t>REGOLA (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ф-ка </a:t>
            </a:r>
            <a:r>
              <a:rPr lang="en-US" sz="1000" b="1" i="1" u="sng" spc="-15" dirty="0" smtClean="0">
                <a:latin typeface="Arial" pitchFamily="34" charset="0"/>
                <a:cs typeface="Arial" pitchFamily="34" charset="0"/>
              </a:rPr>
              <a:t>SCAVOLINI</a:t>
            </a:r>
            <a:r>
              <a:rPr lang="ru-RU" sz="1000" b="1" i="1" u="sng" spc="-15" dirty="0" smtClean="0">
                <a:latin typeface="Arial" pitchFamily="34" charset="0"/>
                <a:cs typeface="Arial" pitchFamily="34" charset="0"/>
              </a:rPr>
              <a:t>, Италия)</a:t>
            </a:r>
          </a:p>
          <a:p>
            <a:pPr marL="12700">
              <a:spcBef>
                <a:spcPts val="100"/>
              </a:spcBef>
            </a:pPr>
            <a:r>
              <a:rPr lang="ru-RU" sz="1000" spc="-15" dirty="0" smtClean="0">
                <a:latin typeface="Arial" pitchFamily="34" charset="0"/>
                <a:cs typeface="Arial" pitchFamily="34" charset="0"/>
              </a:rPr>
              <a:t>Дата проекта: Июль 2025</a:t>
            </a:r>
            <a:endParaRPr lang="ru-RU" sz="10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bject 2"/>
          <p:cNvSpPr txBox="1">
            <a:spLocks/>
          </p:cNvSpPr>
          <p:nvPr/>
        </p:nvSpPr>
        <p:spPr>
          <a:xfrm>
            <a:off x="4718654" y="3670300"/>
            <a:ext cx="279580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Размер: 3080*2435*826 мм, остров 1200 мм</a:t>
            </a:r>
            <a:endParaRPr lang="ru-RU" sz="11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bject 2"/>
          <p:cNvSpPr txBox="1">
            <a:spLocks/>
          </p:cNvSpPr>
          <p:nvPr/>
        </p:nvSpPr>
        <p:spPr>
          <a:xfrm>
            <a:off x="4723352" y="3898900"/>
            <a:ext cx="2710816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проекта (без стоимости столешницы и техники) : </a:t>
            </a:r>
            <a:r>
              <a:rPr lang="ru-RU" sz="1100" b="1" i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1 402 800 </a:t>
            </a:r>
            <a:r>
              <a:rPr lang="ru-RU" sz="1100" b="1" i="1" spc="-15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bject 2"/>
          <p:cNvSpPr txBox="1">
            <a:spLocks/>
          </p:cNvSpPr>
          <p:nvPr/>
        </p:nvSpPr>
        <p:spPr>
          <a:xfrm>
            <a:off x="4723352" y="4339062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погонного метра : </a:t>
            </a:r>
            <a:r>
              <a:rPr lang="ru-RU" sz="1100" b="1" i="1" spc="-15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200 000 </a:t>
            </a:r>
            <a:r>
              <a:rPr lang="ru-RU" sz="1100" b="1" i="1" spc="-15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2"/>
          <p:cNvSpPr txBox="1">
            <a:spLocks/>
          </p:cNvSpPr>
          <p:nvPr/>
        </p:nvSpPr>
        <p:spPr>
          <a:xfrm>
            <a:off x="187958" y="5458295"/>
            <a:ext cx="3429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400" b="1" i="1" spc="-15" dirty="0">
                <a:solidFill>
                  <a:srgbClr val="C00000"/>
                </a:solidFill>
              </a:rPr>
              <a:t>6</a:t>
            </a:r>
            <a:r>
              <a:rPr lang="ru-RU" sz="1400" b="1" i="1" spc="-15" dirty="0" smtClean="0">
                <a:solidFill>
                  <a:srgbClr val="C00000"/>
                </a:solidFill>
              </a:rPr>
              <a:t>. ЕЛЕНА  (КАЗАНЬ)</a:t>
            </a:r>
            <a:endParaRPr lang="ru-RU" sz="1400" b="1" i="1" spc="-15" dirty="0">
              <a:solidFill>
                <a:srgbClr val="C00000"/>
              </a:solidFill>
            </a:endParaRPr>
          </a:p>
        </p:txBody>
      </p:sp>
      <p:sp>
        <p:nvSpPr>
          <p:cNvPr id="29" name="object 2"/>
          <p:cNvSpPr txBox="1">
            <a:spLocks/>
          </p:cNvSpPr>
          <p:nvPr/>
        </p:nvSpPr>
        <p:spPr>
          <a:xfrm>
            <a:off x="5260086" y="5955265"/>
            <a:ext cx="2286000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 лак матовый Зеленый минерал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  <a:p>
            <a:pPr marL="12700">
              <a:spcBef>
                <a:spcPts val="100"/>
              </a:spcBef>
            </a:pPr>
            <a:endParaRPr lang="ru-RU" sz="1000" spc="-15" dirty="0" smtClean="0"/>
          </a:p>
        </p:txBody>
      </p:sp>
      <p:sp>
        <p:nvSpPr>
          <p:cNvPr id="35" name="object 2"/>
          <p:cNvSpPr txBox="1">
            <a:spLocks/>
          </p:cNvSpPr>
          <p:nvPr/>
        </p:nvSpPr>
        <p:spPr>
          <a:xfrm>
            <a:off x="4683379" y="7875855"/>
            <a:ext cx="2828976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Модель кухни </a:t>
            </a:r>
            <a:r>
              <a:rPr lang="en-US" sz="1000" b="1" u="sng" spc="-15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1000" b="1" u="sng" spc="-15" dirty="0" smtClean="0">
                <a:latin typeface="Arial" pitchFamily="34" charset="0"/>
                <a:cs typeface="Arial" pitchFamily="34" charset="0"/>
              </a:rPr>
              <a:t>CARATTERE (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ф-ка </a:t>
            </a:r>
            <a:r>
              <a:rPr lang="en-US" sz="1000" b="1" i="1" u="sng" spc="-15" dirty="0" smtClean="0">
                <a:latin typeface="Arial" pitchFamily="34" charset="0"/>
                <a:cs typeface="Arial" pitchFamily="34" charset="0"/>
              </a:rPr>
              <a:t>SCAVOLINI</a:t>
            </a:r>
            <a:r>
              <a:rPr lang="ru-RU" sz="1000" b="1" i="1" u="sng" spc="-15" dirty="0" smtClean="0">
                <a:latin typeface="Arial" pitchFamily="34" charset="0"/>
                <a:cs typeface="Arial" pitchFamily="34" charset="0"/>
              </a:rPr>
              <a:t>, Италия)</a:t>
            </a:r>
          </a:p>
          <a:p>
            <a:pPr marL="12700">
              <a:spcBef>
                <a:spcPts val="100"/>
              </a:spcBef>
            </a:pPr>
            <a:r>
              <a:rPr lang="ru-RU" sz="1000" spc="-15" dirty="0" smtClean="0">
                <a:latin typeface="Arial" pitchFamily="34" charset="0"/>
                <a:cs typeface="Arial" pitchFamily="34" charset="0"/>
              </a:rPr>
              <a:t>Дата проекта: Март 2025</a:t>
            </a:r>
            <a:endParaRPr lang="ru-RU" sz="10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object 2"/>
          <p:cNvSpPr txBox="1">
            <a:spLocks/>
          </p:cNvSpPr>
          <p:nvPr/>
        </p:nvSpPr>
        <p:spPr>
          <a:xfrm>
            <a:off x="4683379" y="8554256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Размер : 4 800 мм</a:t>
            </a:r>
            <a:endParaRPr lang="ru-RU" sz="11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object 2"/>
          <p:cNvSpPr txBox="1">
            <a:spLocks/>
          </p:cNvSpPr>
          <p:nvPr/>
        </p:nvSpPr>
        <p:spPr>
          <a:xfrm>
            <a:off x="4695825" y="8831860"/>
            <a:ext cx="2710816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проекта (без стоимости столешницы и техники) : </a:t>
            </a:r>
            <a:r>
              <a:rPr lang="ru-RU" sz="1100" b="1" i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1 276 000 </a:t>
            </a:r>
            <a:r>
              <a:rPr lang="ru-RU" sz="1100" b="1" i="1" spc="-15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object 2"/>
          <p:cNvSpPr txBox="1">
            <a:spLocks/>
          </p:cNvSpPr>
          <p:nvPr/>
        </p:nvSpPr>
        <p:spPr>
          <a:xfrm>
            <a:off x="4697426" y="9315387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погонного метра : </a:t>
            </a:r>
            <a:r>
              <a:rPr lang="ru-RU" sz="1100" b="1" i="1" spc="-15" dirty="0" smtClean="0">
                <a:solidFill>
                  <a:srgbClr val="C40000"/>
                </a:solidFill>
                <a:latin typeface="Arial" pitchFamily="34" charset="0"/>
                <a:cs typeface="Arial" pitchFamily="34" charset="0"/>
              </a:rPr>
              <a:t>265 800 </a:t>
            </a:r>
            <a:r>
              <a:rPr lang="ru-RU" sz="1100" b="1" i="1" spc="-15" dirty="0" err="1" smtClean="0">
                <a:solidFill>
                  <a:srgbClr val="C40000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rgbClr val="C4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87958" y="571500"/>
            <a:ext cx="1993267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00025" y="9994900"/>
            <a:ext cx="70866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23825" y="4965700"/>
            <a:ext cx="70866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9" name="object 2"/>
          <p:cNvSpPr txBox="1">
            <a:spLocks/>
          </p:cNvSpPr>
          <p:nvPr/>
        </p:nvSpPr>
        <p:spPr>
          <a:xfrm>
            <a:off x="5250053" y="1904729"/>
            <a:ext cx="2286000" cy="364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–декоративная облицовка</a:t>
            </a:r>
          </a:p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Дуб Известковый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891" y="5993619"/>
            <a:ext cx="460134" cy="419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825" y="1904729"/>
            <a:ext cx="479655" cy="466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49" y="1308100"/>
            <a:ext cx="476250" cy="447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33" y="1343659"/>
            <a:ext cx="3602355" cy="2976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5971012"/>
            <a:ext cx="4191000" cy="2304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050" y="5977220"/>
            <a:ext cx="478865" cy="452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113" y="6565900"/>
            <a:ext cx="476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object 2"/>
          <p:cNvSpPr txBox="1">
            <a:spLocks/>
          </p:cNvSpPr>
          <p:nvPr/>
        </p:nvSpPr>
        <p:spPr>
          <a:xfrm>
            <a:off x="5276850" y="6560618"/>
            <a:ext cx="2286000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 матированное стекло в рамке лак матовый 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  <a:p>
            <a:pPr marL="12700">
              <a:spcBef>
                <a:spcPts val="100"/>
              </a:spcBef>
            </a:pPr>
            <a:endParaRPr lang="ru-RU" sz="1000" spc="-15" dirty="0" smtClean="0"/>
          </a:p>
        </p:txBody>
      </p:sp>
      <p:pic>
        <p:nvPicPr>
          <p:cNvPr id="44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048" y="7175500"/>
            <a:ext cx="481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object 2"/>
          <p:cNvSpPr txBox="1">
            <a:spLocks/>
          </p:cNvSpPr>
          <p:nvPr/>
        </p:nvSpPr>
        <p:spPr>
          <a:xfrm>
            <a:off x="5226355" y="7187421"/>
            <a:ext cx="228600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Цоколь– отделка Бронза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452" y="2505539"/>
            <a:ext cx="493637" cy="47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935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65735" y="5918481"/>
            <a:ext cx="4286250" cy="33969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9714" y="1308100"/>
            <a:ext cx="4171311" cy="2362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5425" y="406399"/>
            <a:ext cx="4343399" cy="330201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РЕАЛИЗОВАННЫЕ ПРОЕКТЫ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D2B7058-D06B-4C1E-92FB-ED11C31EE4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202" y="0"/>
            <a:ext cx="1143000" cy="1143000"/>
          </a:xfrm>
          <a:prstGeom prst="rect">
            <a:avLst/>
          </a:prstGeom>
        </p:spPr>
      </p:pic>
      <p:sp>
        <p:nvSpPr>
          <p:cNvPr id="12" name="object 2"/>
          <p:cNvSpPr txBox="1">
            <a:spLocks/>
          </p:cNvSpPr>
          <p:nvPr/>
        </p:nvSpPr>
        <p:spPr>
          <a:xfrm>
            <a:off x="200025" y="914732"/>
            <a:ext cx="3429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400" b="1" i="1" spc="-15" dirty="0">
                <a:solidFill>
                  <a:srgbClr val="C00000"/>
                </a:solidFill>
              </a:rPr>
              <a:t>7</a:t>
            </a:r>
            <a:r>
              <a:rPr lang="ru-RU" sz="1400" b="1" i="1" spc="-15" dirty="0" smtClean="0">
                <a:solidFill>
                  <a:srgbClr val="C00000"/>
                </a:solidFill>
              </a:rPr>
              <a:t>. НАИЛЯ (КАЗАНЬ)</a:t>
            </a:r>
            <a:endParaRPr lang="ru-RU" sz="1400" b="1" i="1" spc="-15" dirty="0">
              <a:solidFill>
                <a:srgbClr val="C00000"/>
              </a:solidFill>
            </a:endParaRPr>
          </a:p>
        </p:txBody>
      </p:sp>
      <p:sp>
        <p:nvSpPr>
          <p:cNvPr id="15" name="object 2"/>
          <p:cNvSpPr txBox="1">
            <a:spLocks/>
          </p:cNvSpPr>
          <p:nvPr/>
        </p:nvSpPr>
        <p:spPr>
          <a:xfrm>
            <a:off x="5228463" y="1371600"/>
            <a:ext cx="228600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–декоративная облицовка Шалфей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ject 2"/>
          <p:cNvSpPr txBox="1">
            <a:spLocks/>
          </p:cNvSpPr>
          <p:nvPr/>
        </p:nvSpPr>
        <p:spPr>
          <a:xfrm>
            <a:off x="4708261" y="3060699"/>
            <a:ext cx="2710816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Модель кухни </a:t>
            </a:r>
            <a:r>
              <a:rPr lang="en-US" sz="1000" b="1" u="sng" spc="-15" dirty="0" smtClean="0">
                <a:latin typeface="Arial" pitchFamily="34" charset="0"/>
                <a:cs typeface="Arial" pitchFamily="34" charset="0"/>
              </a:rPr>
              <a:t>MOOD+LIBERAMENTE (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ф-ка </a:t>
            </a:r>
            <a:r>
              <a:rPr lang="en-US" sz="1000" b="1" i="1" u="sng" spc="-15" dirty="0" smtClean="0">
                <a:latin typeface="Arial" pitchFamily="34" charset="0"/>
                <a:cs typeface="Arial" pitchFamily="34" charset="0"/>
              </a:rPr>
              <a:t>SCAVOLINI</a:t>
            </a:r>
            <a:r>
              <a:rPr lang="ru-RU" sz="1000" b="1" i="1" u="sng" spc="-15" dirty="0" smtClean="0">
                <a:latin typeface="Arial" pitchFamily="34" charset="0"/>
                <a:cs typeface="Arial" pitchFamily="34" charset="0"/>
              </a:rPr>
              <a:t>, Италия)</a:t>
            </a:r>
          </a:p>
          <a:p>
            <a:pPr marL="12700">
              <a:spcBef>
                <a:spcPts val="100"/>
              </a:spcBef>
            </a:pPr>
            <a:r>
              <a:rPr lang="ru-RU" sz="1000" spc="-15" dirty="0" smtClean="0">
                <a:latin typeface="Arial" pitchFamily="34" charset="0"/>
                <a:cs typeface="Arial" pitchFamily="34" charset="0"/>
              </a:rPr>
              <a:t>Дата проекта: Февраль  2025</a:t>
            </a:r>
            <a:endParaRPr lang="ru-RU" sz="10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bject 2"/>
          <p:cNvSpPr txBox="1">
            <a:spLocks/>
          </p:cNvSpPr>
          <p:nvPr/>
        </p:nvSpPr>
        <p:spPr>
          <a:xfrm>
            <a:off x="4692891" y="3670300"/>
            <a:ext cx="279580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Размер: 4835*2150 мм</a:t>
            </a:r>
            <a:endParaRPr lang="ru-RU" sz="11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bject 2"/>
          <p:cNvSpPr txBox="1">
            <a:spLocks/>
          </p:cNvSpPr>
          <p:nvPr/>
        </p:nvSpPr>
        <p:spPr>
          <a:xfrm>
            <a:off x="4692891" y="3898900"/>
            <a:ext cx="2710816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проекта (без стоимости столешницы и техники) : </a:t>
            </a:r>
            <a:r>
              <a:rPr lang="ru-RU" sz="1100" b="1" i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1 342 000 </a:t>
            </a:r>
            <a:r>
              <a:rPr lang="ru-RU" sz="1100" b="1" i="1" spc="-15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bject 2"/>
          <p:cNvSpPr txBox="1">
            <a:spLocks/>
          </p:cNvSpPr>
          <p:nvPr/>
        </p:nvSpPr>
        <p:spPr>
          <a:xfrm>
            <a:off x="4697426" y="4339062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погонного метра : </a:t>
            </a:r>
            <a:r>
              <a:rPr lang="ru-RU" sz="1100" b="1" i="1" spc="-15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210 000 </a:t>
            </a:r>
            <a:r>
              <a:rPr lang="ru-RU" sz="1100" b="1" i="1" spc="-15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2"/>
          <p:cNvSpPr txBox="1">
            <a:spLocks/>
          </p:cNvSpPr>
          <p:nvPr/>
        </p:nvSpPr>
        <p:spPr>
          <a:xfrm>
            <a:off x="187958" y="5458295"/>
            <a:ext cx="3429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400" b="1" i="1" spc="-15" dirty="0">
                <a:solidFill>
                  <a:srgbClr val="C00000"/>
                </a:solidFill>
              </a:rPr>
              <a:t>8</a:t>
            </a:r>
            <a:r>
              <a:rPr lang="ru-RU" sz="1400" b="1" i="1" spc="-15" dirty="0" smtClean="0">
                <a:solidFill>
                  <a:srgbClr val="C00000"/>
                </a:solidFill>
              </a:rPr>
              <a:t>. НАТАЛЬЯ  (МОСКВА)</a:t>
            </a:r>
            <a:endParaRPr lang="ru-RU" sz="1400" b="1" i="1" spc="-15" dirty="0">
              <a:solidFill>
                <a:srgbClr val="C00000"/>
              </a:solidFill>
            </a:endParaRPr>
          </a:p>
        </p:txBody>
      </p:sp>
      <p:sp>
        <p:nvSpPr>
          <p:cNvPr id="29" name="object 2"/>
          <p:cNvSpPr txBox="1">
            <a:spLocks/>
          </p:cNvSpPr>
          <p:nvPr/>
        </p:nvSpPr>
        <p:spPr>
          <a:xfrm>
            <a:off x="5260086" y="5955265"/>
            <a:ext cx="2286000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 декоративная облицовка Туман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  <a:p>
            <a:pPr marL="12700">
              <a:spcBef>
                <a:spcPts val="100"/>
              </a:spcBef>
            </a:pPr>
            <a:endParaRPr lang="ru-RU" sz="1000" spc="-15" dirty="0" smtClean="0"/>
          </a:p>
        </p:txBody>
      </p:sp>
      <p:sp>
        <p:nvSpPr>
          <p:cNvPr id="35" name="object 2"/>
          <p:cNvSpPr txBox="1">
            <a:spLocks/>
          </p:cNvSpPr>
          <p:nvPr/>
        </p:nvSpPr>
        <p:spPr>
          <a:xfrm>
            <a:off x="4683379" y="7875855"/>
            <a:ext cx="2710816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Модель кухни </a:t>
            </a:r>
            <a:r>
              <a:rPr lang="en-US" sz="1000" b="1" u="sng" spc="-15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1000" b="1" u="sng" spc="-15" dirty="0" smtClean="0">
                <a:latin typeface="Arial" pitchFamily="34" charset="0"/>
                <a:cs typeface="Arial" pitchFamily="34" charset="0"/>
              </a:rPr>
              <a:t>MIRA+MUSA (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ф-ка </a:t>
            </a:r>
            <a:r>
              <a:rPr lang="en-US" sz="1000" b="1" i="1" u="sng" spc="-15" dirty="0" smtClean="0">
                <a:latin typeface="Arial" pitchFamily="34" charset="0"/>
                <a:cs typeface="Arial" pitchFamily="34" charset="0"/>
              </a:rPr>
              <a:t>SCAVOLINI</a:t>
            </a:r>
            <a:r>
              <a:rPr lang="ru-RU" sz="1000" b="1" i="1" u="sng" spc="-15" dirty="0" smtClean="0">
                <a:latin typeface="Arial" pitchFamily="34" charset="0"/>
                <a:cs typeface="Arial" pitchFamily="34" charset="0"/>
              </a:rPr>
              <a:t>, Италия)</a:t>
            </a:r>
          </a:p>
          <a:p>
            <a:pPr marL="12700">
              <a:spcBef>
                <a:spcPts val="100"/>
              </a:spcBef>
            </a:pPr>
            <a:r>
              <a:rPr lang="ru-RU" sz="1000" spc="-15" dirty="0" smtClean="0">
                <a:latin typeface="Arial" pitchFamily="34" charset="0"/>
                <a:cs typeface="Arial" pitchFamily="34" charset="0"/>
              </a:rPr>
              <a:t>Дата проекта: Сентябрь 2025</a:t>
            </a:r>
            <a:endParaRPr lang="ru-RU" sz="10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object 2"/>
          <p:cNvSpPr txBox="1">
            <a:spLocks/>
          </p:cNvSpPr>
          <p:nvPr/>
        </p:nvSpPr>
        <p:spPr>
          <a:xfrm>
            <a:off x="4683379" y="8554256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Размер : 3 838 мм</a:t>
            </a:r>
            <a:endParaRPr lang="ru-RU" sz="11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object 2"/>
          <p:cNvSpPr txBox="1">
            <a:spLocks/>
          </p:cNvSpPr>
          <p:nvPr/>
        </p:nvSpPr>
        <p:spPr>
          <a:xfrm>
            <a:off x="4695825" y="8831860"/>
            <a:ext cx="2710816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проекта (без стоимости столешницы и техники) : </a:t>
            </a:r>
            <a:r>
              <a:rPr lang="ru-RU" sz="1100" b="1" i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1 189 600 </a:t>
            </a:r>
            <a:r>
              <a:rPr lang="ru-RU" sz="1100" b="1" i="1" spc="-15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object 2"/>
          <p:cNvSpPr txBox="1">
            <a:spLocks/>
          </p:cNvSpPr>
          <p:nvPr/>
        </p:nvSpPr>
        <p:spPr>
          <a:xfrm>
            <a:off x="4697426" y="9315387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погонного метра : </a:t>
            </a:r>
            <a:r>
              <a:rPr lang="ru-RU" sz="1100" b="1" i="1" spc="-15" dirty="0" smtClean="0">
                <a:solidFill>
                  <a:srgbClr val="C40000"/>
                </a:solidFill>
                <a:latin typeface="Arial" pitchFamily="34" charset="0"/>
                <a:cs typeface="Arial" pitchFamily="34" charset="0"/>
              </a:rPr>
              <a:t>310 000 </a:t>
            </a:r>
            <a:r>
              <a:rPr lang="ru-RU" sz="1100" b="1" i="1" spc="-15" dirty="0" err="1" smtClean="0">
                <a:solidFill>
                  <a:srgbClr val="C40000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rgbClr val="C4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87958" y="571500"/>
            <a:ext cx="1993267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00025" y="9994900"/>
            <a:ext cx="70866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23825" y="4965700"/>
            <a:ext cx="70866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9" name="object 2"/>
          <p:cNvSpPr txBox="1">
            <a:spLocks/>
          </p:cNvSpPr>
          <p:nvPr/>
        </p:nvSpPr>
        <p:spPr>
          <a:xfrm>
            <a:off x="5250053" y="1904729"/>
            <a:ext cx="2286000" cy="364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–декоративная облицовка</a:t>
            </a:r>
          </a:p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Дуб Известковый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891" y="5993619"/>
            <a:ext cx="460134" cy="419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0" y="1933380"/>
            <a:ext cx="479655" cy="466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object 2"/>
          <p:cNvSpPr txBox="1">
            <a:spLocks/>
          </p:cNvSpPr>
          <p:nvPr/>
        </p:nvSpPr>
        <p:spPr>
          <a:xfrm>
            <a:off x="5188061" y="2489200"/>
            <a:ext cx="228600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Цоколь– отделка Бронза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69" y="1371600"/>
            <a:ext cx="4060952" cy="222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471" y="1378831"/>
            <a:ext cx="481554" cy="462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379" y="2489200"/>
            <a:ext cx="481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3" y="5957804"/>
            <a:ext cx="4172863" cy="3275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407" y="5964421"/>
            <a:ext cx="479654" cy="44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668" y="6565900"/>
            <a:ext cx="493637" cy="47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object 2"/>
          <p:cNvSpPr txBox="1">
            <a:spLocks/>
          </p:cNvSpPr>
          <p:nvPr/>
        </p:nvSpPr>
        <p:spPr>
          <a:xfrm>
            <a:off x="5277288" y="6565900"/>
            <a:ext cx="228600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Цоколь– отделка Титан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15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65735" y="5918481"/>
            <a:ext cx="4225290" cy="27048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9714" y="1308100"/>
            <a:ext cx="3866511" cy="304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5425" y="406399"/>
            <a:ext cx="4343399" cy="330201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РЕАЛИЗОВАННЫЕ ПРОЕКТЫ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D2B7058-D06B-4C1E-92FB-ED11C31EE4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202" y="0"/>
            <a:ext cx="1143000" cy="1143000"/>
          </a:xfrm>
          <a:prstGeom prst="rect">
            <a:avLst/>
          </a:prstGeom>
        </p:spPr>
      </p:pic>
      <p:sp>
        <p:nvSpPr>
          <p:cNvPr id="12" name="object 2"/>
          <p:cNvSpPr txBox="1">
            <a:spLocks/>
          </p:cNvSpPr>
          <p:nvPr/>
        </p:nvSpPr>
        <p:spPr>
          <a:xfrm>
            <a:off x="200025" y="914732"/>
            <a:ext cx="3429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400" b="1" i="1" spc="-15" dirty="0">
                <a:solidFill>
                  <a:srgbClr val="C00000"/>
                </a:solidFill>
              </a:rPr>
              <a:t>9</a:t>
            </a:r>
            <a:r>
              <a:rPr lang="ru-RU" sz="1400" b="1" i="1" spc="-15" dirty="0" smtClean="0">
                <a:solidFill>
                  <a:srgbClr val="C00000"/>
                </a:solidFill>
              </a:rPr>
              <a:t>. ЖАННА (КАЗАНЬ)</a:t>
            </a:r>
            <a:endParaRPr lang="ru-RU" sz="1400" b="1" i="1" spc="-15" dirty="0">
              <a:solidFill>
                <a:srgbClr val="C00000"/>
              </a:solidFill>
            </a:endParaRPr>
          </a:p>
        </p:txBody>
      </p:sp>
      <p:sp>
        <p:nvSpPr>
          <p:cNvPr id="15" name="object 2"/>
          <p:cNvSpPr txBox="1">
            <a:spLocks/>
          </p:cNvSpPr>
          <p:nvPr/>
        </p:nvSpPr>
        <p:spPr>
          <a:xfrm>
            <a:off x="5228463" y="1319764"/>
            <a:ext cx="228600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–шпон натуральный  Ясень Пекан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ject 2"/>
          <p:cNvSpPr txBox="1">
            <a:spLocks/>
          </p:cNvSpPr>
          <p:nvPr/>
        </p:nvSpPr>
        <p:spPr>
          <a:xfrm>
            <a:off x="4708261" y="3060699"/>
            <a:ext cx="2710816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Модель кухни </a:t>
            </a:r>
            <a:r>
              <a:rPr lang="en-US" sz="1000" b="1" u="sng" spc="-15" dirty="0" smtClean="0">
                <a:latin typeface="Arial" pitchFamily="34" charset="0"/>
                <a:cs typeface="Arial" pitchFamily="34" charset="0"/>
              </a:rPr>
              <a:t>POETICA (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ф-ка </a:t>
            </a:r>
            <a:r>
              <a:rPr lang="en-US" sz="1000" b="1" i="1" u="sng" spc="-15" dirty="0" smtClean="0">
                <a:latin typeface="Arial" pitchFamily="34" charset="0"/>
                <a:cs typeface="Arial" pitchFamily="34" charset="0"/>
              </a:rPr>
              <a:t>SCAVOLINI</a:t>
            </a:r>
            <a:r>
              <a:rPr lang="ru-RU" sz="1000" b="1" i="1" u="sng" spc="-15" dirty="0" smtClean="0">
                <a:latin typeface="Arial" pitchFamily="34" charset="0"/>
                <a:cs typeface="Arial" pitchFamily="34" charset="0"/>
              </a:rPr>
              <a:t>, Италия)</a:t>
            </a:r>
          </a:p>
          <a:p>
            <a:pPr marL="12700">
              <a:spcBef>
                <a:spcPts val="100"/>
              </a:spcBef>
            </a:pPr>
            <a:r>
              <a:rPr lang="ru-RU" sz="1000" spc="-15" dirty="0" smtClean="0">
                <a:latin typeface="Arial" pitchFamily="34" charset="0"/>
                <a:cs typeface="Arial" pitchFamily="34" charset="0"/>
              </a:rPr>
              <a:t>Дата проекта:  Декабрь 2025</a:t>
            </a:r>
            <a:endParaRPr lang="ru-RU" sz="10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bject 2"/>
          <p:cNvSpPr txBox="1">
            <a:spLocks/>
          </p:cNvSpPr>
          <p:nvPr/>
        </p:nvSpPr>
        <p:spPr>
          <a:xfrm>
            <a:off x="4692891" y="3670300"/>
            <a:ext cx="279580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Размер: 3320*4238 мм</a:t>
            </a:r>
            <a:endParaRPr lang="ru-RU" sz="11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bject 2"/>
          <p:cNvSpPr txBox="1">
            <a:spLocks/>
          </p:cNvSpPr>
          <p:nvPr/>
        </p:nvSpPr>
        <p:spPr>
          <a:xfrm>
            <a:off x="4692891" y="3898900"/>
            <a:ext cx="2710816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проекта (без стоимости столешницы и техники) : </a:t>
            </a:r>
            <a:r>
              <a:rPr lang="ru-RU" sz="1100" b="1" i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2 464 000 </a:t>
            </a:r>
            <a:r>
              <a:rPr lang="ru-RU" sz="1100" b="1" i="1" spc="-15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bject 2"/>
          <p:cNvSpPr txBox="1">
            <a:spLocks/>
          </p:cNvSpPr>
          <p:nvPr/>
        </p:nvSpPr>
        <p:spPr>
          <a:xfrm>
            <a:off x="4697426" y="4339062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погонного метра : </a:t>
            </a:r>
            <a:r>
              <a:rPr lang="ru-RU" sz="1100" b="1" i="1" spc="-15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324 200 </a:t>
            </a:r>
            <a:r>
              <a:rPr lang="ru-RU" sz="1100" b="1" i="1" spc="-15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2"/>
          <p:cNvSpPr txBox="1">
            <a:spLocks/>
          </p:cNvSpPr>
          <p:nvPr/>
        </p:nvSpPr>
        <p:spPr>
          <a:xfrm>
            <a:off x="187958" y="5458295"/>
            <a:ext cx="3429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400" b="1" i="1" spc="-15" dirty="0" smtClean="0">
                <a:solidFill>
                  <a:srgbClr val="C00000"/>
                </a:solidFill>
              </a:rPr>
              <a:t>10. МАРИНА  (КАЗАНЬ)</a:t>
            </a:r>
            <a:endParaRPr lang="ru-RU" sz="1400" b="1" i="1" spc="-15" dirty="0">
              <a:solidFill>
                <a:srgbClr val="C00000"/>
              </a:solidFill>
            </a:endParaRPr>
          </a:p>
        </p:txBody>
      </p:sp>
      <p:sp>
        <p:nvSpPr>
          <p:cNvPr id="35" name="object 2"/>
          <p:cNvSpPr txBox="1">
            <a:spLocks/>
          </p:cNvSpPr>
          <p:nvPr/>
        </p:nvSpPr>
        <p:spPr>
          <a:xfrm>
            <a:off x="4695825" y="8470900"/>
            <a:ext cx="2710816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Модель кухни </a:t>
            </a:r>
            <a:r>
              <a:rPr lang="en-US" sz="1000" b="1" u="sng" spc="-15" dirty="0" smtClean="0">
                <a:latin typeface="Arial" pitchFamily="34" charset="0"/>
                <a:cs typeface="Arial" pitchFamily="34" charset="0"/>
              </a:rPr>
              <a:t>POETICA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000" b="1" u="sng" spc="-15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ф-ка </a:t>
            </a:r>
            <a:r>
              <a:rPr lang="en-US" sz="1000" b="1" i="1" u="sng" spc="-15" dirty="0" smtClean="0">
                <a:latin typeface="Arial" pitchFamily="34" charset="0"/>
                <a:cs typeface="Arial" pitchFamily="34" charset="0"/>
              </a:rPr>
              <a:t>SCAVOLINI</a:t>
            </a:r>
            <a:r>
              <a:rPr lang="ru-RU" sz="1000" b="1" i="1" u="sng" spc="-15" dirty="0" smtClean="0">
                <a:latin typeface="Arial" pitchFamily="34" charset="0"/>
                <a:cs typeface="Arial" pitchFamily="34" charset="0"/>
              </a:rPr>
              <a:t>, Италия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12700">
              <a:spcBef>
                <a:spcPts val="100"/>
              </a:spcBef>
            </a:pPr>
            <a:r>
              <a:rPr lang="ru-RU" sz="1000" spc="-15" dirty="0" smtClean="0">
                <a:latin typeface="Arial" pitchFamily="34" charset="0"/>
                <a:cs typeface="Arial" pitchFamily="34" charset="0"/>
              </a:rPr>
              <a:t>Дата проекта: Декабрь  2025</a:t>
            </a:r>
            <a:endParaRPr lang="ru-RU" sz="10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object 2"/>
          <p:cNvSpPr txBox="1">
            <a:spLocks/>
          </p:cNvSpPr>
          <p:nvPr/>
        </p:nvSpPr>
        <p:spPr>
          <a:xfrm>
            <a:off x="4701607" y="9004300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Размер : 2475 * 4850 мм</a:t>
            </a:r>
            <a:endParaRPr lang="ru-RU" sz="11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object 2"/>
          <p:cNvSpPr txBox="1">
            <a:spLocks/>
          </p:cNvSpPr>
          <p:nvPr/>
        </p:nvSpPr>
        <p:spPr>
          <a:xfrm>
            <a:off x="4695825" y="9186988"/>
            <a:ext cx="2710816" cy="533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проекта </a:t>
            </a:r>
          </a:p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(без стоимости столешницы, стеновой панели и техники) : </a:t>
            </a:r>
            <a:r>
              <a:rPr lang="ru-RU" sz="1100" b="1" i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2 720 100 </a:t>
            </a:r>
            <a:r>
              <a:rPr lang="ru-RU" sz="1100" b="1" i="1" spc="-15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object 2"/>
          <p:cNvSpPr txBox="1">
            <a:spLocks/>
          </p:cNvSpPr>
          <p:nvPr/>
        </p:nvSpPr>
        <p:spPr>
          <a:xfrm>
            <a:off x="4685672" y="9729340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погонного метра : </a:t>
            </a:r>
            <a:r>
              <a:rPr lang="ru-RU" sz="1100" b="1" i="1" spc="-15" dirty="0" smtClean="0">
                <a:solidFill>
                  <a:srgbClr val="C40000"/>
                </a:solidFill>
                <a:latin typeface="Arial" pitchFamily="34" charset="0"/>
                <a:cs typeface="Arial" pitchFamily="34" charset="0"/>
              </a:rPr>
              <a:t>370 000  </a:t>
            </a:r>
            <a:r>
              <a:rPr lang="ru-RU" sz="1100" b="1" i="1" spc="-15" dirty="0" err="1" smtClean="0">
                <a:solidFill>
                  <a:srgbClr val="C40000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rgbClr val="C4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87958" y="571500"/>
            <a:ext cx="1993267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00025" y="9994900"/>
            <a:ext cx="70866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23825" y="4965700"/>
            <a:ext cx="70866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9" name="object 2"/>
          <p:cNvSpPr txBox="1">
            <a:spLocks/>
          </p:cNvSpPr>
          <p:nvPr/>
        </p:nvSpPr>
        <p:spPr>
          <a:xfrm>
            <a:off x="5250053" y="1904729"/>
            <a:ext cx="2286000" cy="364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</a:t>
            </a:r>
            <a:r>
              <a:rPr lang="ru-RU" sz="1100" i="1" spc="-1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лак матовый</a:t>
            </a:r>
          </a:p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Кремовый Фарфор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891" y="5993619"/>
            <a:ext cx="460134" cy="419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object 2"/>
          <p:cNvSpPr txBox="1">
            <a:spLocks/>
          </p:cNvSpPr>
          <p:nvPr/>
        </p:nvSpPr>
        <p:spPr>
          <a:xfrm>
            <a:off x="5250053" y="2496959"/>
            <a:ext cx="1781641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Цоколь – отделка Латунь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1371600"/>
            <a:ext cx="3724275" cy="293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377" y="1319764"/>
            <a:ext cx="481553" cy="45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692" y="1904729"/>
            <a:ext cx="473469" cy="472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45" y="5993618"/>
            <a:ext cx="4092269" cy="256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729" y="2494168"/>
            <a:ext cx="483665" cy="46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607" y="5918481"/>
            <a:ext cx="481553" cy="45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object 2"/>
          <p:cNvSpPr txBox="1">
            <a:spLocks/>
          </p:cNvSpPr>
          <p:nvPr/>
        </p:nvSpPr>
        <p:spPr>
          <a:xfrm>
            <a:off x="5203305" y="5918481"/>
            <a:ext cx="228600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–шпон натуральный  Ясень Пекан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448" y="6489700"/>
            <a:ext cx="480332" cy="45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object 2"/>
          <p:cNvSpPr txBox="1">
            <a:spLocks/>
          </p:cNvSpPr>
          <p:nvPr/>
        </p:nvSpPr>
        <p:spPr>
          <a:xfrm>
            <a:off x="5227574" y="6485508"/>
            <a:ext cx="2286000" cy="364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–декоративная облицовка</a:t>
            </a:r>
          </a:p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Перл Бронза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856" y="7070090"/>
            <a:ext cx="479269" cy="460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object 2"/>
          <p:cNvSpPr txBox="1">
            <a:spLocks/>
          </p:cNvSpPr>
          <p:nvPr/>
        </p:nvSpPr>
        <p:spPr>
          <a:xfrm>
            <a:off x="5248910" y="7038794"/>
            <a:ext cx="2286000" cy="8694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 матированное стекло в рамке натуральный шпон  </a:t>
            </a:r>
            <a:r>
              <a:rPr lang="ru-RU" sz="1100" i="1" spc="-15" dirty="0">
                <a:latin typeface="Arial" pitchFamily="34" charset="0"/>
                <a:cs typeface="Arial" pitchFamily="34" charset="0"/>
              </a:rPr>
              <a:t>Ясень Пекан</a:t>
            </a:r>
          </a:p>
          <a:p>
            <a:pPr marL="12700">
              <a:spcBef>
                <a:spcPts val="100"/>
              </a:spcBef>
            </a:pPr>
            <a:endParaRPr lang="ru-RU" sz="1100" i="1" spc="-15" dirty="0">
              <a:latin typeface="Arial" pitchFamily="34" charset="0"/>
              <a:cs typeface="Arial" pitchFamily="34" charset="0"/>
            </a:endParaRPr>
          </a:p>
          <a:p>
            <a:pPr marL="12700">
              <a:spcBef>
                <a:spcPts val="100"/>
              </a:spcBef>
            </a:pPr>
            <a:endParaRPr lang="ru-RU" sz="1000" spc="-15" dirty="0" smtClean="0"/>
          </a:p>
        </p:txBody>
      </p:sp>
      <p:pic>
        <p:nvPicPr>
          <p:cNvPr id="52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448" y="7622867"/>
            <a:ext cx="481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object 2"/>
          <p:cNvSpPr txBox="1">
            <a:spLocks/>
          </p:cNvSpPr>
          <p:nvPr/>
        </p:nvSpPr>
        <p:spPr>
          <a:xfrm>
            <a:off x="5276850" y="7622258"/>
            <a:ext cx="1692852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Цоколь– отделка Бронза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05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65735" y="5956300"/>
            <a:ext cx="3996690" cy="2667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9714" y="1308100"/>
            <a:ext cx="3714111" cy="304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5425" y="406399"/>
            <a:ext cx="4343399" cy="330201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РЕАЛИЗОВАННЫЕ ПРОЕКТЫ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D2B7058-D06B-4C1E-92FB-ED11C31EE4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202" y="0"/>
            <a:ext cx="1143000" cy="1143000"/>
          </a:xfrm>
          <a:prstGeom prst="rect">
            <a:avLst/>
          </a:prstGeom>
        </p:spPr>
      </p:pic>
      <p:sp>
        <p:nvSpPr>
          <p:cNvPr id="12" name="object 2"/>
          <p:cNvSpPr txBox="1">
            <a:spLocks/>
          </p:cNvSpPr>
          <p:nvPr/>
        </p:nvSpPr>
        <p:spPr>
          <a:xfrm>
            <a:off x="200025" y="914732"/>
            <a:ext cx="3429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400" b="1" i="1" spc="-15" dirty="0" smtClean="0">
                <a:solidFill>
                  <a:srgbClr val="C00000"/>
                </a:solidFill>
              </a:rPr>
              <a:t>11. ГУЛЬНАРА (КАЗАНЬ)</a:t>
            </a:r>
            <a:endParaRPr lang="ru-RU" sz="1400" b="1" i="1" spc="-15" dirty="0">
              <a:solidFill>
                <a:srgbClr val="C00000"/>
              </a:solidFill>
            </a:endParaRPr>
          </a:p>
        </p:txBody>
      </p:sp>
      <p:sp>
        <p:nvSpPr>
          <p:cNvPr id="20" name="object 2"/>
          <p:cNvSpPr txBox="1">
            <a:spLocks/>
          </p:cNvSpPr>
          <p:nvPr/>
        </p:nvSpPr>
        <p:spPr>
          <a:xfrm>
            <a:off x="4619625" y="3627624"/>
            <a:ext cx="2710816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Модель кухни </a:t>
            </a:r>
            <a:r>
              <a:rPr lang="en-US" sz="1000" b="1" u="sng" spc="-15" dirty="0" smtClean="0">
                <a:latin typeface="Arial" pitchFamily="34" charset="0"/>
                <a:cs typeface="Arial" pitchFamily="34" charset="0"/>
              </a:rPr>
              <a:t>POETICA (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ф-ка </a:t>
            </a:r>
            <a:r>
              <a:rPr lang="en-US" sz="1000" b="1" i="1" u="sng" spc="-15" dirty="0" smtClean="0">
                <a:latin typeface="Arial" pitchFamily="34" charset="0"/>
                <a:cs typeface="Arial" pitchFamily="34" charset="0"/>
              </a:rPr>
              <a:t>SCAVOLINI</a:t>
            </a:r>
            <a:r>
              <a:rPr lang="ru-RU" sz="1000" b="1" i="1" u="sng" spc="-15" dirty="0" smtClean="0">
                <a:latin typeface="Arial" pitchFamily="34" charset="0"/>
                <a:cs typeface="Arial" pitchFamily="34" charset="0"/>
              </a:rPr>
              <a:t>, Италия)</a:t>
            </a:r>
          </a:p>
          <a:p>
            <a:pPr marL="12700">
              <a:spcBef>
                <a:spcPts val="100"/>
              </a:spcBef>
            </a:pPr>
            <a:r>
              <a:rPr lang="ru-RU" sz="1000" spc="-15" dirty="0" smtClean="0">
                <a:latin typeface="Arial" pitchFamily="34" charset="0"/>
                <a:cs typeface="Arial" pitchFamily="34" charset="0"/>
              </a:rPr>
              <a:t>Дата проекта: Февраль  2026</a:t>
            </a:r>
            <a:endParaRPr lang="ru-RU" sz="10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bject 2"/>
          <p:cNvSpPr txBox="1">
            <a:spLocks/>
          </p:cNvSpPr>
          <p:nvPr/>
        </p:nvSpPr>
        <p:spPr>
          <a:xfrm>
            <a:off x="4619625" y="4126989"/>
            <a:ext cx="286907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Размер: 5294*3300 мм + остров 1800*700мм</a:t>
            </a:r>
            <a:endParaRPr lang="ru-RU" sz="11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bject 2"/>
          <p:cNvSpPr txBox="1">
            <a:spLocks/>
          </p:cNvSpPr>
          <p:nvPr/>
        </p:nvSpPr>
        <p:spPr>
          <a:xfrm>
            <a:off x="4619625" y="4344958"/>
            <a:ext cx="2710816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проекта (без стоимости столешницы и техники) : </a:t>
            </a:r>
            <a:r>
              <a:rPr lang="ru-RU" sz="1100" b="1" i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2 618 500 </a:t>
            </a:r>
            <a:r>
              <a:rPr lang="ru-RU" sz="1100" b="1" i="1" spc="-15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bject 2"/>
          <p:cNvSpPr txBox="1">
            <a:spLocks/>
          </p:cNvSpPr>
          <p:nvPr/>
        </p:nvSpPr>
        <p:spPr>
          <a:xfrm>
            <a:off x="4606290" y="4728699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погонного метра : </a:t>
            </a:r>
            <a:r>
              <a:rPr lang="ru-RU" sz="1100" b="1" i="1" spc="-15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252 000 </a:t>
            </a:r>
            <a:r>
              <a:rPr lang="ru-RU" sz="1100" b="1" i="1" spc="-15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2"/>
          <p:cNvSpPr txBox="1">
            <a:spLocks/>
          </p:cNvSpPr>
          <p:nvPr/>
        </p:nvSpPr>
        <p:spPr>
          <a:xfrm>
            <a:off x="187958" y="5458295"/>
            <a:ext cx="3429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400" b="1" i="1" spc="-15" dirty="0" smtClean="0">
                <a:solidFill>
                  <a:srgbClr val="C00000"/>
                </a:solidFill>
              </a:rPr>
              <a:t>12. МАРИНА  (КАЗАНЬ)</a:t>
            </a:r>
            <a:endParaRPr lang="ru-RU" sz="1400" b="1" i="1" spc="-15" dirty="0">
              <a:solidFill>
                <a:srgbClr val="C00000"/>
              </a:solidFill>
            </a:endParaRPr>
          </a:p>
        </p:txBody>
      </p:sp>
      <p:sp>
        <p:nvSpPr>
          <p:cNvPr id="35" name="object 2"/>
          <p:cNvSpPr txBox="1">
            <a:spLocks/>
          </p:cNvSpPr>
          <p:nvPr/>
        </p:nvSpPr>
        <p:spPr>
          <a:xfrm>
            <a:off x="4701607" y="7556500"/>
            <a:ext cx="2710816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Модель кухни </a:t>
            </a:r>
            <a:r>
              <a:rPr lang="en-US" sz="1000" b="1" u="sng" spc="-15" dirty="0" smtClean="0">
                <a:latin typeface="Arial" pitchFamily="34" charset="0"/>
                <a:cs typeface="Arial" pitchFamily="34" charset="0"/>
              </a:rPr>
              <a:t>POETICA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000" b="1" u="sng" spc="-15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ф-ка </a:t>
            </a:r>
            <a:r>
              <a:rPr lang="en-US" sz="1000" b="1" i="1" u="sng" spc="-15" dirty="0" smtClean="0">
                <a:latin typeface="Arial" pitchFamily="34" charset="0"/>
                <a:cs typeface="Arial" pitchFamily="34" charset="0"/>
              </a:rPr>
              <a:t>SCAVOLINI</a:t>
            </a:r>
            <a:r>
              <a:rPr lang="ru-RU" sz="1000" b="1" i="1" u="sng" spc="-15" dirty="0" smtClean="0">
                <a:latin typeface="Arial" pitchFamily="34" charset="0"/>
                <a:cs typeface="Arial" pitchFamily="34" charset="0"/>
              </a:rPr>
              <a:t>, Италия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12700">
              <a:spcBef>
                <a:spcPts val="100"/>
              </a:spcBef>
            </a:pPr>
            <a:r>
              <a:rPr lang="ru-RU" sz="1000" spc="-15" dirty="0" smtClean="0">
                <a:latin typeface="Arial" pitchFamily="34" charset="0"/>
                <a:cs typeface="Arial" pitchFamily="34" charset="0"/>
              </a:rPr>
              <a:t>Дата проекта: Февраль  2026</a:t>
            </a:r>
            <a:endParaRPr lang="ru-RU" sz="10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object 2"/>
          <p:cNvSpPr txBox="1">
            <a:spLocks/>
          </p:cNvSpPr>
          <p:nvPr/>
        </p:nvSpPr>
        <p:spPr>
          <a:xfrm>
            <a:off x="4701607" y="8166100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Размер : 4200 мм</a:t>
            </a:r>
            <a:endParaRPr lang="ru-RU" sz="11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object 2"/>
          <p:cNvSpPr txBox="1">
            <a:spLocks/>
          </p:cNvSpPr>
          <p:nvPr/>
        </p:nvSpPr>
        <p:spPr>
          <a:xfrm>
            <a:off x="4692891" y="8470900"/>
            <a:ext cx="2710816" cy="533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проекта </a:t>
            </a:r>
          </a:p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(без стоимости столешницы, стеновой панели и техники) : </a:t>
            </a:r>
            <a:r>
              <a:rPr lang="ru-RU" sz="1100" b="1" i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448 600 </a:t>
            </a:r>
            <a:r>
              <a:rPr lang="ru-RU" sz="1100" b="1" i="1" spc="-15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object 2"/>
          <p:cNvSpPr txBox="1">
            <a:spLocks/>
          </p:cNvSpPr>
          <p:nvPr/>
        </p:nvSpPr>
        <p:spPr>
          <a:xfrm>
            <a:off x="4701607" y="9074367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погонного метра : </a:t>
            </a:r>
            <a:r>
              <a:rPr lang="ru-RU" sz="1100" b="1" i="1" spc="-15" dirty="0" smtClean="0">
                <a:solidFill>
                  <a:srgbClr val="C40000"/>
                </a:solidFill>
                <a:latin typeface="Arial" pitchFamily="34" charset="0"/>
                <a:cs typeface="Arial" pitchFamily="34" charset="0"/>
              </a:rPr>
              <a:t>106 800  </a:t>
            </a:r>
            <a:r>
              <a:rPr lang="ru-RU" sz="1100" b="1" i="1" spc="-15" dirty="0" err="1" smtClean="0">
                <a:solidFill>
                  <a:srgbClr val="C40000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rgbClr val="C4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87958" y="571500"/>
            <a:ext cx="1993267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00025" y="9994900"/>
            <a:ext cx="70866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25984" y="5118100"/>
            <a:ext cx="70866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9" name="object 2"/>
          <p:cNvSpPr txBox="1">
            <a:spLocks/>
          </p:cNvSpPr>
          <p:nvPr/>
        </p:nvSpPr>
        <p:spPr>
          <a:xfrm>
            <a:off x="5250053" y="1904729"/>
            <a:ext cx="2286000" cy="364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</a:t>
            </a:r>
            <a:r>
              <a:rPr lang="ru-RU" sz="1100" i="1" spc="-1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лак матовый</a:t>
            </a:r>
          </a:p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Кремовый Фарфор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891" y="5993619"/>
            <a:ext cx="460134" cy="419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object 2"/>
          <p:cNvSpPr txBox="1">
            <a:spLocks/>
          </p:cNvSpPr>
          <p:nvPr/>
        </p:nvSpPr>
        <p:spPr>
          <a:xfrm>
            <a:off x="5250053" y="2496959"/>
            <a:ext cx="1781641" cy="364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Цоколь – </a:t>
            </a:r>
            <a:r>
              <a:rPr lang="ru-RU" sz="1100" i="1" spc="-15" dirty="0">
                <a:latin typeface="Arial" pitchFamily="34" charset="0"/>
                <a:cs typeface="Arial" pitchFamily="34" charset="0"/>
              </a:rPr>
              <a:t> лак матовый</a:t>
            </a:r>
          </a:p>
          <a:p>
            <a:pPr marL="12700">
              <a:spcBef>
                <a:spcPts val="100"/>
              </a:spcBef>
            </a:pPr>
            <a:r>
              <a:rPr lang="ru-RU" sz="1100" i="1" spc="-15" dirty="0">
                <a:latin typeface="Arial" pitchFamily="34" charset="0"/>
                <a:cs typeface="Arial" pitchFamily="34" charset="0"/>
              </a:rPr>
              <a:t>Кремовый Фарфор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377" y="1319764"/>
            <a:ext cx="481553" cy="45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692" y="1904729"/>
            <a:ext cx="473469" cy="472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607" y="5918481"/>
            <a:ext cx="481553" cy="45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object 2"/>
          <p:cNvSpPr txBox="1">
            <a:spLocks/>
          </p:cNvSpPr>
          <p:nvPr/>
        </p:nvSpPr>
        <p:spPr>
          <a:xfrm>
            <a:off x="5203305" y="5918481"/>
            <a:ext cx="228600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</a:t>
            </a:r>
            <a:r>
              <a:rPr lang="ru-RU" sz="1100" i="1" spc="-1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декоративная облицовка Пенька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825" y="6489700"/>
            <a:ext cx="481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object 2"/>
          <p:cNvSpPr txBox="1">
            <a:spLocks/>
          </p:cNvSpPr>
          <p:nvPr/>
        </p:nvSpPr>
        <p:spPr>
          <a:xfrm>
            <a:off x="5231638" y="6542758"/>
            <a:ext cx="1692852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Цоколь– отделка Пенька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37" y="1346561"/>
            <a:ext cx="3581400" cy="2962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728" y="1308100"/>
            <a:ext cx="483665" cy="46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object 2"/>
          <p:cNvSpPr txBox="1">
            <a:spLocks/>
          </p:cNvSpPr>
          <p:nvPr/>
        </p:nvSpPr>
        <p:spPr>
          <a:xfrm>
            <a:off x="5208143" y="1319228"/>
            <a:ext cx="2286000" cy="530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 декоративная </a:t>
            </a:r>
            <a:r>
              <a:rPr lang="ru-RU" sz="1100" i="1" spc="-15" dirty="0">
                <a:latin typeface="Arial" pitchFamily="34" charset="0"/>
                <a:cs typeface="Arial" pitchFamily="34" charset="0"/>
              </a:rPr>
              <a:t>облицовка </a:t>
            </a:r>
            <a:endParaRPr lang="en-US" sz="1100" i="1" spc="-15" dirty="0" smtClean="0">
              <a:latin typeface="Arial" pitchFamily="34" charset="0"/>
              <a:cs typeface="Arial" pitchFamily="34" charset="0"/>
            </a:endParaRPr>
          </a:p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Дуб </a:t>
            </a:r>
            <a:r>
              <a:rPr lang="en-US" sz="1100" i="1" spc="-15" dirty="0" smtClean="0">
                <a:latin typeface="Arial" pitchFamily="34" charset="0"/>
                <a:cs typeface="Arial" pitchFamily="34" charset="0"/>
              </a:rPr>
              <a:t>LAND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  <a:p>
            <a:pPr marL="12700">
              <a:spcBef>
                <a:spcPts val="100"/>
              </a:spcBef>
            </a:pPr>
            <a:endParaRPr lang="ru-RU" sz="1000" spc="-15" dirty="0" smtClean="0"/>
          </a:p>
        </p:txBody>
      </p:sp>
      <p:pic>
        <p:nvPicPr>
          <p:cNvPr id="4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56" y="2474712"/>
            <a:ext cx="473469" cy="472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591" y="3060700"/>
            <a:ext cx="466434" cy="472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" name="object 2"/>
          <p:cNvSpPr txBox="1">
            <a:spLocks/>
          </p:cNvSpPr>
          <p:nvPr/>
        </p:nvSpPr>
        <p:spPr>
          <a:xfrm>
            <a:off x="5232455" y="3114933"/>
            <a:ext cx="1781641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Стекло – </a:t>
            </a:r>
            <a:r>
              <a:rPr lang="ru-RU" sz="1100" i="1" spc="-1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бронзовое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5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6022407"/>
            <a:ext cx="3926641" cy="2556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607" y="5918481"/>
            <a:ext cx="481553" cy="45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825" y="6489700"/>
            <a:ext cx="481553" cy="45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35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65735" y="5956299"/>
            <a:ext cx="3920490" cy="304807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9714" y="1308101"/>
            <a:ext cx="4095111" cy="2438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5425" y="406399"/>
            <a:ext cx="4343399" cy="330201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РЕАЛИЗОВАННЫЕ ПРОЕКТЫ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D2B7058-D06B-4C1E-92FB-ED11C31EE4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202" y="0"/>
            <a:ext cx="1143000" cy="1143000"/>
          </a:xfrm>
          <a:prstGeom prst="rect">
            <a:avLst/>
          </a:prstGeom>
        </p:spPr>
      </p:pic>
      <p:sp>
        <p:nvSpPr>
          <p:cNvPr id="12" name="object 2"/>
          <p:cNvSpPr txBox="1">
            <a:spLocks/>
          </p:cNvSpPr>
          <p:nvPr/>
        </p:nvSpPr>
        <p:spPr>
          <a:xfrm>
            <a:off x="200025" y="914732"/>
            <a:ext cx="3429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400" b="1" i="1" spc="-15" dirty="0" smtClean="0">
                <a:solidFill>
                  <a:srgbClr val="C00000"/>
                </a:solidFill>
              </a:rPr>
              <a:t>13. АЛЕНА (КАЗАНЬ)</a:t>
            </a:r>
            <a:endParaRPr lang="ru-RU" sz="1400" b="1" i="1" spc="-15" dirty="0">
              <a:solidFill>
                <a:srgbClr val="C00000"/>
              </a:solidFill>
            </a:endParaRPr>
          </a:p>
        </p:txBody>
      </p:sp>
      <p:sp>
        <p:nvSpPr>
          <p:cNvPr id="20" name="object 2"/>
          <p:cNvSpPr txBox="1">
            <a:spLocks/>
          </p:cNvSpPr>
          <p:nvPr/>
        </p:nvSpPr>
        <p:spPr>
          <a:xfrm>
            <a:off x="4674728" y="2603500"/>
            <a:ext cx="2710816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Модель кухни </a:t>
            </a:r>
            <a:r>
              <a:rPr lang="en-US" sz="1000" b="1" u="sng" spc="-15" dirty="0" smtClean="0">
                <a:latin typeface="Arial" pitchFamily="34" charset="0"/>
                <a:cs typeface="Arial" pitchFamily="34" charset="0"/>
              </a:rPr>
              <a:t>STILO (</a:t>
            </a:r>
            <a:r>
              <a:rPr lang="en-US" sz="1000" b="1" u="sng" spc="-15" dirty="0" err="1" smtClean="0">
                <a:latin typeface="Arial" pitchFamily="34" charset="0"/>
                <a:cs typeface="Arial" pitchFamily="34" charset="0"/>
              </a:rPr>
              <a:t>inside+outside</a:t>
            </a:r>
            <a:r>
              <a:rPr lang="en-US" sz="1000" b="1" u="sng" spc="-15" dirty="0" smtClean="0">
                <a:latin typeface="Arial" pitchFamily="34" charset="0"/>
                <a:cs typeface="Arial" pitchFamily="34" charset="0"/>
              </a:rPr>
              <a:t>)          (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ф-ка </a:t>
            </a:r>
            <a:r>
              <a:rPr lang="en-US" sz="1000" b="1" i="1" u="sng" spc="-15" dirty="0" smtClean="0">
                <a:latin typeface="Arial" pitchFamily="34" charset="0"/>
                <a:cs typeface="Arial" pitchFamily="34" charset="0"/>
              </a:rPr>
              <a:t>SCAVOLINI</a:t>
            </a:r>
            <a:r>
              <a:rPr lang="ru-RU" sz="1000" b="1" i="1" u="sng" spc="-15" dirty="0" smtClean="0">
                <a:latin typeface="Arial" pitchFamily="34" charset="0"/>
                <a:cs typeface="Arial" pitchFamily="34" charset="0"/>
              </a:rPr>
              <a:t>, Италия)</a:t>
            </a:r>
          </a:p>
          <a:p>
            <a:pPr marL="12700">
              <a:spcBef>
                <a:spcPts val="100"/>
              </a:spcBef>
            </a:pPr>
            <a:r>
              <a:rPr lang="ru-RU" sz="1000" spc="-15" dirty="0" smtClean="0">
                <a:latin typeface="Arial" pitchFamily="34" charset="0"/>
                <a:cs typeface="Arial" pitchFamily="34" charset="0"/>
              </a:rPr>
              <a:t>Дата проекта: Апрель  2026</a:t>
            </a:r>
            <a:endParaRPr lang="ru-RU" sz="10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bject 2"/>
          <p:cNvSpPr txBox="1">
            <a:spLocks/>
          </p:cNvSpPr>
          <p:nvPr/>
        </p:nvSpPr>
        <p:spPr>
          <a:xfrm>
            <a:off x="4662963" y="3136900"/>
            <a:ext cx="2869075" cy="8848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Размер: 4522 мм</a:t>
            </a:r>
          </a:p>
          <a:p>
            <a:pPr marL="184150" indent="-171450">
              <a:spcBef>
                <a:spcPts val="100"/>
              </a:spcBef>
              <a:buFont typeface="Arial" charset="0"/>
              <a:buChar char="•"/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Подвесная + напольная базы</a:t>
            </a:r>
          </a:p>
          <a:p>
            <a:pPr marL="184150" indent="-171450">
              <a:spcBef>
                <a:spcPts val="100"/>
              </a:spcBef>
              <a:buFont typeface="Arial" charset="0"/>
              <a:buChar char="•"/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Система активного кухонного фартука </a:t>
            </a:r>
            <a:r>
              <a:rPr lang="en-US" sz="1100" spc="-15" dirty="0" smtClean="0">
                <a:latin typeface="Arial" pitchFamily="34" charset="0"/>
                <a:cs typeface="Arial" pitchFamily="34" charset="0"/>
              </a:rPr>
              <a:t>SETUP </a:t>
            </a: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с раздвижными стеклянными дверками и подсветкой внутри</a:t>
            </a:r>
            <a:endParaRPr lang="ru-RU" sz="11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bject 2"/>
          <p:cNvSpPr txBox="1">
            <a:spLocks/>
          </p:cNvSpPr>
          <p:nvPr/>
        </p:nvSpPr>
        <p:spPr>
          <a:xfrm>
            <a:off x="4670818" y="4203700"/>
            <a:ext cx="2710816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проекта (без стоимости столешницы и техники) : </a:t>
            </a:r>
            <a:r>
              <a:rPr lang="ru-RU" sz="1100" b="1" i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1 019 000руб</a:t>
            </a:r>
            <a:endParaRPr lang="ru-RU" sz="1100" b="1" i="1" spc="-15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bject 2"/>
          <p:cNvSpPr txBox="1">
            <a:spLocks/>
          </p:cNvSpPr>
          <p:nvPr/>
        </p:nvSpPr>
        <p:spPr>
          <a:xfrm>
            <a:off x="4667250" y="4596231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погонного метра : </a:t>
            </a:r>
            <a:r>
              <a:rPr lang="ru-RU" sz="1100" b="1" i="1" spc="-15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225 000руб</a:t>
            </a:r>
            <a:endParaRPr lang="ru-RU" sz="1100" b="1" i="1" spc="-15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2"/>
          <p:cNvSpPr txBox="1">
            <a:spLocks/>
          </p:cNvSpPr>
          <p:nvPr/>
        </p:nvSpPr>
        <p:spPr>
          <a:xfrm>
            <a:off x="187958" y="5458295"/>
            <a:ext cx="34290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400" b="1" i="1" spc="-15" dirty="0" smtClean="0">
                <a:solidFill>
                  <a:srgbClr val="C00000"/>
                </a:solidFill>
              </a:rPr>
              <a:t>14. КРИСТИНА (КАЗАНЬ)</a:t>
            </a:r>
            <a:endParaRPr lang="ru-RU" sz="1400" b="1" i="1" spc="-15" dirty="0">
              <a:solidFill>
                <a:srgbClr val="C00000"/>
              </a:solidFill>
            </a:endParaRPr>
          </a:p>
        </p:txBody>
      </p:sp>
      <p:sp>
        <p:nvSpPr>
          <p:cNvPr id="35" name="object 2"/>
          <p:cNvSpPr txBox="1">
            <a:spLocks/>
          </p:cNvSpPr>
          <p:nvPr/>
        </p:nvSpPr>
        <p:spPr>
          <a:xfrm>
            <a:off x="4360162" y="7708900"/>
            <a:ext cx="2710816" cy="11541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Модель кухни </a:t>
            </a:r>
            <a:r>
              <a:rPr lang="en-US" sz="1000" b="1" u="sng" spc="-15" dirty="0" smtClean="0">
                <a:latin typeface="Arial" pitchFamily="34" charset="0"/>
                <a:cs typeface="Arial" pitchFamily="34" charset="0"/>
              </a:rPr>
              <a:t>POETICA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000" b="1" u="sng" spc="-15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ф-ка </a:t>
            </a:r>
            <a:r>
              <a:rPr lang="en-US" sz="1000" b="1" i="1" u="sng" spc="-15" dirty="0" smtClean="0">
                <a:latin typeface="Arial" pitchFamily="34" charset="0"/>
                <a:cs typeface="Arial" pitchFamily="34" charset="0"/>
              </a:rPr>
              <a:t>SCAVOLINI</a:t>
            </a:r>
            <a:r>
              <a:rPr lang="ru-RU" sz="1000" b="1" i="1" u="sng" spc="-15" dirty="0" smtClean="0">
                <a:latin typeface="Arial" pitchFamily="34" charset="0"/>
                <a:cs typeface="Arial" pitchFamily="34" charset="0"/>
              </a:rPr>
              <a:t>, Италия</a:t>
            </a:r>
            <a:r>
              <a:rPr lang="ru-RU" sz="1000" b="1" u="sng" spc="-15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12700">
              <a:spcBef>
                <a:spcPts val="100"/>
              </a:spcBef>
            </a:pPr>
            <a:r>
              <a:rPr lang="ru-RU" sz="1000" spc="-15" dirty="0" smtClean="0">
                <a:latin typeface="Arial" pitchFamily="34" charset="0"/>
                <a:cs typeface="Arial" pitchFamily="34" charset="0"/>
              </a:rPr>
              <a:t>Дата проекта: Март  2026</a:t>
            </a:r>
          </a:p>
          <a:p>
            <a:pPr marL="12700">
              <a:spcBef>
                <a:spcPts val="100"/>
              </a:spcBef>
            </a:pPr>
            <a:endParaRPr lang="ru-RU" sz="1000" spc="-15" dirty="0" smtClean="0">
              <a:latin typeface="Arial" pitchFamily="34" charset="0"/>
              <a:cs typeface="Arial" pitchFamily="34" charset="0"/>
            </a:endParaRPr>
          </a:p>
          <a:p>
            <a:pPr marL="184150" indent="-171450">
              <a:spcBef>
                <a:spcPts val="100"/>
              </a:spcBef>
              <a:buFont typeface="Arial" charset="0"/>
              <a:buChar char="•"/>
            </a:pPr>
            <a:r>
              <a:rPr lang="ru-RU" sz="1000" spc="-15" dirty="0" smtClean="0">
                <a:latin typeface="Arial" pitchFamily="34" charset="0"/>
                <a:cs typeface="Arial" pitchFamily="34" charset="0"/>
              </a:rPr>
              <a:t>Микро цоколь на острове</a:t>
            </a:r>
          </a:p>
          <a:p>
            <a:pPr marL="184150" indent="-171450">
              <a:spcBef>
                <a:spcPts val="100"/>
              </a:spcBef>
              <a:buFont typeface="Arial" charset="0"/>
              <a:buChar char="•"/>
            </a:pPr>
            <a:r>
              <a:rPr lang="ru-RU" sz="1000" spc="-15" dirty="0" smtClean="0">
                <a:latin typeface="Arial" pitchFamily="34" charset="0"/>
                <a:cs typeface="Arial" pitchFamily="34" charset="0"/>
              </a:rPr>
              <a:t>Колонны для техники шириной 750 мм</a:t>
            </a:r>
          </a:p>
          <a:p>
            <a:pPr marL="184150" indent="-171450">
              <a:spcBef>
                <a:spcPts val="100"/>
              </a:spcBef>
              <a:buFont typeface="Arial" charset="0"/>
              <a:buChar char="•"/>
            </a:pPr>
            <a:r>
              <a:rPr lang="ru-RU" sz="1000" spc="-15" dirty="0" smtClean="0">
                <a:latin typeface="Arial" pitchFamily="34" charset="0"/>
                <a:cs typeface="Arial" pitchFamily="34" charset="0"/>
              </a:rPr>
              <a:t>Стальные фасады с эффектом зеркала</a:t>
            </a:r>
            <a:endParaRPr lang="ru-RU" sz="10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object 2"/>
          <p:cNvSpPr txBox="1">
            <a:spLocks/>
          </p:cNvSpPr>
          <p:nvPr/>
        </p:nvSpPr>
        <p:spPr>
          <a:xfrm>
            <a:off x="4360162" y="9007627"/>
            <a:ext cx="3179318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Размер : 4230 мм </a:t>
            </a:r>
            <a:r>
              <a:rPr lang="ru-RU" sz="1000" spc="-15" dirty="0" smtClean="0">
                <a:latin typeface="Arial" pitchFamily="34" charset="0"/>
                <a:cs typeface="Arial" pitchFamily="34" charset="0"/>
              </a:rPr>
              <a:t>(без учета настенных декоративных панелей) + остров  3660 мм*990 мм </a:t>
            </a:r>
            <a:endParaRPr lang="ru-RU" sz="1000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object 2"/>
          <p:cNvSpPr txBox="1">
            <a:spLocks/>
          </p:cNvSpPr>
          <p:nvPr/>
        </p:nvSpPr>
        <p:spPr>
          <a:xfrm>
            <a:off x="4346001" y="9492689"/>
            <a:ext cx="3178395" cy="5027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проекта </a:t>
            </a:r>
          </a:p>
          <a:p>
            <a:pPr marL="12700">
              <a:spcBef>
                <a:spcPts val="100"/>
              </a:spcBef>
            </a:pPr>
            <a:r>
              <a:rPr lang="ru-RU" sz="900" spc="-15" dirty="0" smtClean="0">
                <a:latin typeface="Arial" pitchFamily="34" charset="0"/>
                <a:cs typeface="Arial" pitchFamily="34" charset="0"/>
              </a:rPr>
              <a:t>(без стоимости столешницы, стеновой панели, декора на стеновой панели и техники) </a:t>
            </a: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1100" b="1" i="1" spc="-15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1 420 000руб</a:t>
            </a:r>
            <a:endParaRPr lang="ru-RU" sz="1100" b="1" i="1" spc="-15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object 2"/>
          <p:cNvSpPr txBox="1">
            <a:spLocks/>
          </p:cNvSpPr>
          <p:nvPr/>
        </p:nvSpPr>
        <p:spPr>
          <a:xfrm>
            <a:off x="4351341" y="10071100"/>
            <a:ext cx="271081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spc="-15" dirty="0" smtClean="0">
                <a:latin typeface="Arial" pitchFamily="34" charset="0"/>
                <a:cs typeface="Arial" pitchFamily="34" charset="0"/>
              </a:rPr>
              <a:t>Цена погонного метра : </a:t>
            </a:r>
            <a:r>
              <a:rPr lang="ru-RU" sz="1100" b="1" i="1" spc="-15" dirty="0" smtClean="0">
                <a:solidFill>
                  <a:srgbClr val="C40000"/>
                </a:solidFill>
                <a:latin typeface="Arial" pitchFamily="34" charset="0"/>
                <a:cs typeface="Arial" pitchFamily="34" charset="0"/>
              </a:rPr>
              <a:t>180 000 </a:t>
            </a:r>
            <a:r>
              <a:rPr lang="ru-RU" sz="1100" b="1" i="1" spc="-15" dirty="0" err="1" smtClean="0">
                <a:solidFill>
                  <a:srgbClr val="C40000"/>
                </a:solidFill>
                <a:latin typeface="Arial" pitchFamily="34" charset="0"/>
                <a:cs typeface="Arial" pitchFamily="34" charset="0"/>
              </a:rPr>
              <a:t>руб</a:t>
            </a:r>
            <a:endParaRPr lang="ru-RU" sz="1100" b="1" i="1" spc="-15" dirty="0">
              <a:solidFill>
                <a:srgbClr val="C4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87958" y="571500"/>
            <a:ext cx="1993267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87958" y="10375900"/>
            <a:ext cx="70866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25984" y="5118100"/>
            <a:ext cx="70866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891" y="5993619"/>
            <a:ext cx="460134" cy="419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object 2"/>
          <p:cNvSpPr txBox="1">
            <a:spLocks/>
          </p:cNvSpPr>
          <p:nvPr/>
        </p:nvSpPr>
        <p:spPr>
          <a:xfrm>
            <a:off x="5231638" y="1918843"/>
            <a:ext cx="1781641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Цоколь – </a:t>
            </a:r>
            <a:r>
              <a:rPr lang="ru-RU" sz="1100" i="1" spc="-1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отделка Титан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377" y="1319764"/>
            <a:ext cx="481553" cy="45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object 2"/>
          <p:cNvSpPr txBox="1">
            <a:spLocks/>
          </p:cNvSpPr>
          <p:nvPr/>
        </p:nvSpPr>
        <p:spPr>
          <a:xfrm>
            <a:off x="5203305" y="5918481"/>
            <a:ext cx="228600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</a:t>
            </a:r>
            <a:r>
              <a:rPr lang="ru-RU" sz="1100" i="1" spc="-1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декоративная облицовка Белоснежный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object 2"/>
          <p:cNvSpPr txBox="1">
            <a:spLocks/>
          </p:cNvSpPr>
          <p:nvPr/>
        </p:nvSpPr>
        <p:spPr>
          <a:xfrm>
            <a:off x="5251074" y="7298237"/>
            <a:ext cx="1692852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Цоколь– отделка Титан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728" y="1308100"/>
            <a:ext cx="483665" cy="46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object 2"/>
          <p:cNvSpPr txBox="1">
            <a:spLocks/>
          </p:cNvSpPr>
          <p:nvPr/>
        </p:nvSpPr>
        <p:spPr>
          <a:xfrm>
            <a:off x="5208143" y="1319228"/>
            <a:ext cx="2286000" cy="530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 декоративная </a:t>
            </a:r>
            <a:r>
              <a:rPr lang="ru-RU" sz="1100" i="1" spc="-15" dirty="0">
                <a:latin typeface="Arial" pitchFamily="34" charset="0"/>
                <a:cs typeface="Arial" pitchFamily="34" charset="0"/>
              </a:rPr>
              <a:t>облицовка </a:t>
            </a:r>
            <a:endParaRPr lang="en-US" sz="1100" i="1" spc="-15" dirty="0" smtClean="0">
              <a:latin typeface="Arial" pitchFamily="34" charset="0"/>
              <a:cs typeface="Arial" pitchFamily="34" charset="0"/>
            </a:endParaRPr>
          </a:p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Белоснежный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  <a:p>
            <a:pPr marL="12700">
              <a:spcBef>
                <a:spcPts val="100"/>
              </a:spcBef>
            </a:pPr>
            <a:endParaRPr lang="ru-RU" sz="1000" spc="-15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40" y="1370766"/>
            <a:ext cx="3996457" cy="2299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073" y="1316471"/>
            <a:ext cx="470605" cy="449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354" y="1930507"/>
            <a:ext cx="481553" cy="45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705" y="1918843"/>
            <a:ext cx="483665" cy="46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050" y="1927214"/>
            <a:ext cx="470605" cy="449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4" y="6008859"/>
            <a:ext cx="3806825" cy="29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771" y="5971150"/>
            <a:ext cx="481553" cy="45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122" y="5959486"/>
            <a:ext cx="483665" cy="46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467" y="5967857"/>
            <a:ext cx="470605" cy="449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" name="object 2"/>
          <p:cNvSpPr txBox="1">
            <a:spLocks/>
          </p:cNvSpPr>
          <p:nvPr/>
        </p:nvSpPr>
        <p:spPr>
          <a:xfrm>
            <a:off x="5217419" y="6565900"/>
            <a:ext cx="228600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Фасад –</a:t>
            </a:r>
            <a:r>
              <a:rPr lang="ru-RU" sz="1100" i="1" spc="-15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i="1" spc="-15" dirty="0" smtClean="0">
                <a:latin typeface="Arial" pitchFamily="34" charset="0"/>
                <a:cs typeface="Arial" pitchFamily="34" charset="0"/>
              </a:rPr>
              <a:t>сталь </a:t>
            </a:r>
            <a:r>
              <a:rPr lang="en-US" sz="1100" i="1" spc="-15" dirty="0" smtClean="0">
                <a:latin typeface="Arial" pitchFamily="34" charset="0"/>
                <a:cs typeface="Arial" pitchFamily="34" charset="0"/>
              </a:rPr>
              <a:t>STOPSOL</a:t>
            </a:r>
            <a:endParaRPr lang="ru-RU" sz="1100" i="1" spc="-1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771" y="6537960"/>
            <a:ext cx="476301" cy="476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956" y="1918843"/>
            <a:ext cx="473952" cy="45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978" y="7160157"/>
            <a:ext cx="473952" cy="45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460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3810</TotalTime>
  <Words>863</Words>
  <Application>Microsoft Office PowerPoint</Application>
  <PresentationFormat>Произвольный</PresentationFormat>
  <Paragraphs>148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РЕАЛИЗОВАННЫЕ ПРОЕКТЫ</vt:lpstr>
      <vt:lpstr>РЕАЛИЗОВАННЫЕ ПРОЕКТЫ</vt:lpstr>
      <vt:lpstr>РЕАЛИЗОВАННЫЕ ПРОЕКТЫ</vt:lpstr>
      <vt:lpstr>РЕАЛИЗОВАННЫЕ ПРОЕКТЫ</vt:lpstr>
      <vt:lpstr>РЕАЛИЗОВАННЫЕ ПРОЕКТЫ</vt:lpstr>
      <vt:lpstr>РЕАЛИЗОВАННЫЕ ПРОЕКТЫ</vt:lpstr>
      <vt:lpstr>РЕАЛИЗОВАННЫЕ ПРОЕКТЫ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Дружинина Татьяна</dc:creator>
  <cp:lastModifiedBy>User</cp:lastModifiedBy>
  <cp:revision>247</cp:revision>
  <dcterms:created xsi:type="dcterms:W3CDTF">2023-01-19T13:32:01Z</dcterms:created>
  <dcterms:modified xsi:type="dcterms:W3CDTF">2026-04-29T13:40:41Z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2023-01-19T00:00:00Z</vt:filetime>
  </property>
</Properties>
</file>